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257" r:id="rId2"/>
    <p:sldId id="293" r:id="rId3"/>
    <p:sldId id="258" r:id="rId4"/>
    <p:sldId id="259" r:id="rId5"/>
    <p:sldId id="260" r:id="rId6"/>
    <p:sldId id="261" r:id="rId7"/>
    <p:sldId id="305" r:id="rId8"/>
    <p:sldId id="262" r:id="rId9"/>
    <p:sldId id="263" r:id="rId10"/>
    <p:sldId id="307" r:id="rId11"/>
    <p:sldId id="264" r:id="rId12"/>
    <p:sldId id="274" r:id="rId13"/>
    <p:sldId id="265" r:id="rId14"/>
    <p:sldId id="285" r:id="rId15"/>
    <p:sldId id="289" r:id="rId16"/>
    <p:sldId id="290" r:id="rId17"/>
    <p:sldId id="291" r:id="rId18"/>
    <p:sldId id="292" r:id="rId19"/>
    <p:sldId id="300" r:id="rId20"/>
    <p:sldId id="295" r:id="rId21"/>
    <p:sldId id="296" r:id="rId22"/>
    <p:sldId id="301" r:id="rId23"/>
    <p:sldId id="297" r:id="rId24"/>
    <p:sldId id="298" r:id="rId25"/>
    <p:sldId id="279"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89876" autoAdjust="0"/>
  </p:normalViewPr>
  <p:slideViewPr>
    <p:cSldViewPr>
      <p:cViewPr varScale="1">
        <p:scale>
          <a:sx n="105" d="100"/>
          <a:sy n="105" d="100"/>
        </p:scale>
        <p:origin x="-179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5BC95D-A689-40B9-B5DF-6953205AACBD}"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7095500-C4A0-49C6-A744-19B534762763}">
      <dgm:prSet phldrT="[Text]"/>
      <dgm:spPr/>
      <dgm:t>
        <a:bodyPr/>
        <a:lstStyle/>
        <a:p>
          <a:r>
            <a:rPr lang="en-US" dirty="0" smtClean="0"/>
            <a:t>Be designed well with efficient navigation</a:t>
          </a:r>
          <a:endParaRPr lang="en-US" dirty="0"/>
        </a:p>
      </dgm:t>
    </dgm:pt>
    <dgm:pt modelId="{EB5EEC72-06EA-451D-8D74-74F2F99808D9}" type="parTrans" cxnId="{C8D77974-3AF4-41AE-AB20-67BE08724E99}">
      <dgm:prSet/>
      <dgm:spPr/>
      <dgm:t>
        <a:bodyPr/>
        <a:lstStyle/>
        <a:p>
          <a:endParaRPr lang="en-US"/>
        </a:p>
      </dgm:t>
    </dgm:pt>
    <dgm:pt modelId="{077E33F7-CCE1-47F4-BB2A-2A0EDD89259A}" type="sibTrans" cxnId="{C8D77974-3AF4-41AE-AB20-67BE08724E99}">
      <dgm:prSet/>
      <dgm:spPr/>
      <dgm:t>
        <a:bodyPr/>
        <a:lstStyle/>
        <a:p>
          <a:endParaRPr lang="en-US"/>
        </a:p>
      </dgm:t>
    </dgm:pt>
    <dgm:pt modelId="{EEF789D7-F9D1-474C-9F25-A20531F7C7E7}">
      <dgm:prSet phldrT="[Text]"/>
      <dgm:spPr/>
      <dgm:t>
        <a:bodyPr/>
        <a:lstStyle/>
        <a:p>
          <a:r>
            <a:rPr lang="en-US" dirty="0" smtClean="0"/>
            <a:t>Assess &amp; evaluate learning clearly</a:t>
          </a:r>
          <a:endParaRPr lang="en-US" dirty="0"/>
        </a:p>
      </dgm:t>
    </dgm:pt>
    <dgm:pt modelId="{9AB2A6AB-8147-48B6-AB3B-E14FD09A97B2}" type="parTrans" cxnId="{B7A89794-F8D6-4B97-9438-07BB1B59B944}">
      <dgm:prSet/>
      <dgm:spPr/>
      <dgm:t>
        <a:bodyPr/>
        <a:lstStyle/>
        <a:p>
          <a:endParaRPr lang="en-US"/>
        </a:p>
      </dgm:t>
    </dgm:pt>
    <dgm:pt modelId="{FC5AC559-68EB-4033-9139-8D042D6DE134}" type="sibTrans" cxnId="{B7A89794-F8D6-4B97-9438-07BB1B59B944}">
      <dgm:prSet/>
      <dgm:spPr/>
      <dgm:t>
        <a:bodyPr/>
        <a:lstStyle/>
        <a:p>
          <a:endParaRPr lang="en-US"/>
        </a:p>
      </dgm:t>
    </dgm:pt>
    <dgm:pt modelId="{0444EEB5-E65C-43A6-9257-4DD0322EBA03}">
      <dgm:prSet phldrT="[Text]"/>
      <dgm:spPr/>
      <dgm:t>
        <a:bodyPr/>
        <a:lstStyle/>
        <a:p>
          <a:r>
            <a:rPr lang="en-US" dirty="0" smtClean="0"/>
            <a:t>Use technology appropriately</a:t>
          </a:r>
          <a:endParaRPr lang="en-US" dirty="0"/>
        </a:p>
      </dgm:t>
    </dgm:pt>
    <dgm:pt modelId="{895F7540-974B-418A-A8D7-B1775C1B62C9}" type="parTrans" cxnId="{EBE0B258-8838-46CC-96D3-81AA9490F96E}">
      <dgm:prSet/>
      <dgm:spPr/>
      <dgm:t>
        <a:bodyPr/>
        <a:lstStyle/>
        <a:p>
          <a:endParaRPr lang="en-US"/>
        </a:p>
      </dgm:t>
    </dgm:pt>
    <dgm:pt modelId="{1F97796C-B805-42F2-8AD3-D41156B9649B}" type="sibTrans" cxnId="{EBE0B258-8838-46CC-96D3-81AA9490F96E}">
      <dgm:prSet/>
      <dgm:spPr/>
      <dgm:t>
        <a:bodyPr/>
        <a:lstStyle/>
        <a:p>
          <a:endParaRPr lang="en-US"/>
        </a:p>
      </dgm:t>
    </dgm:pt>
    <dgm:pt modelId="{243E8306-2C28-44A3-BD8E-6B4679B87197}">
      <dgm:prSet phldrT="[Text]"/>
      <dgm:spPr/>
      <dgm:t>
        <a:bodyPr/>
        <a:lstStyle/>
        <a:p>
          <a:r>
            <a:rPr lang="en-US" dirty="0" smtClean="0"/>
            <a:t>Foster student interaction / engagement</a:t>
          </a:r>
          <a:endParaRPr lang="en-US" dirty="0"/>
        </a:p>
      </dgm:t>
    </dgm:pt>
    <dgm:pt modelId="{04627713-953A-431C-945F-C34BD8B5C6FA}" type="parTrans" cxnId="{C97C758D-88C6-480D-BD35-BE161671EF24}">
      <dgm:prSet/>
      <dgm:spPr/>
      <dgm:t>
        <a:bodyPr/>
        <a:lstStyle/>
        <a:p>
          <a:endParaRPr lang="en-US"/>
        </a:p>
      </dgm:t>
    </dgm:pt>
    <dgm:pt modelId="{93242D1C-3E67-4603-80AD-5DD7AE3A8717}" type="sibTrans" cxnId="{C97C758D-88C6-480D-BD35-BE161671EF24}">
      <dgm:prSet/>
      <dgm:spPr/>
      <dgm:t>
        <a:bodyPr/>
        <a:lstStyle/>
        <a:p>
          <a:endParaRPr lang="en-US"/>
        </a:p>
      </dgm:t>
    </dgm:pt>
    <dgm:pt modelId="{CA9B3FD6-2DA6-464F-8242-557ECE9CFCD8}">
      <dgm:prSet/>
      <dgm:spPr/>
      <dgm:t>
        <a:bodyPr/>
        <a:lstStyle/>
        <a:p>
          <a:r>
            <a:rPr lang="en-US" dirty="0" smtClean="0"/>
            <a:t>Provide learner support &amp; resources</a:t>
          </a:r>
          <a:endParaRPr lang="en-US" dirty="0"/>
        </a:p>
      </dgm:t>
    </dgm:pt>
    <dgm:pt modelId="{46041C5C-B3F9-43BD-88AC-6128C077A2D6}" type="parTrans" cxnId="{BF9BCAAC-2548-4093-9F92-B4F19F6D748E}">
      <dgm:prSet/>
      <dgm:spPr/>
      <dgm:t>
        <a:bodyPr/>
        <a:lstStyle/>
        <a:p>
          <a:endParaRPr lang="en-US"/>
        </a:p>
      </dgm:t>
    </dgm:pt>
    <dgm:pt modelId="{AE1D3499-D82E-4827-B4A6-17B0A7B430C2}" type="sibTrans" cxnId="{BF9BCAAC-2548-4093-9F92-B4F19F6D748E}">
      <dgm:prSet/>
      <dgm:spPr/>
      <dgm:t>
        <a:bodyPr/>
        <a:lstStyle/>
        <a:p>
          <a:endParaRPr lang="en-US"/>
        </a:p>
      </dgm:t>
    </dgm:pt>
    <dgm:pt modelId="{B56E4EB6-9DB1-4DC1-81FD-44F53821617B}" type="pres">
      <dgm:prSet presAssocID="{275BC95D-A689-40B9-B5DF-6953205AACBD}" presName="cycle" presStyleCnt="0">
        <dgm:presLayoutVars>
          <dgm:dir/>
          <dgm:resizeHandles val="exact"/>
        </dgm:presLayoutVars>
      </dgm:prSet>
      <dgm:spPr/>
      <dgm:t>
        <a:bodyPr/>
        <a:lstStyle/>
        <a:p>
          <a:endParaRPr lang="en-US"/>
        </a:p>
      </dgm:t>
    </dgm:pt>
    <dgm:pt modelId="{D64B9A02-DB0F-4D83-A984-88101B73767F}" type="pres">
      <dgm:prSet presAssocID="{F7095500-C4A0-49C6-A744-19B534762763}" presName="node" presStyleLbl="node1" presStyleIdx="0" presStyleCnt="5">
        <dgm:presLayoutVars>
          <dgm:bulletEnabled val="1"/>
        </dgm:presLayoutVars>
      </dgm:prSet>
      <dgm:spPr/>
      <dgm:t>
        <a:bodyPr/>
        <a:lstStyle/>
        <a:p>
          <a:endParaRPr lang="en-US"/>
        </a:p>
      </dgm:t>
    </dgm:pt>
    <dgm:pt modelId="{52A39C58-C651-4E0F-AB86-55693C58D47E}" type="pres">
      <dgm:prSet presAssocID="{F7095500-C4A0-49C6-A744-19B534762763}" presName="spNode" presStyleCnt="0"/>
      <dgm:spPr/>
    </dgm:pt>
    <dgm:pt modelId="{A84D84F1-B257-4D49-AE62-C5597A281AEA}" type="pres">
      <dgm:prSet presAssocID="{077E33F7-CCE1-47F4-BB2A-2A0EDD89259A}" presName="sibTrans" presStyleLbl="sibTrans1D1" presStyleIdx="0" presStyleCnt="5"/>
      <dgm:spPr/>
      <dgm:t>
        <a:bodyPr/>
        <a:lstStyle/>
        <a:p>
          <a:endParaRPr lang="en-US"/>
        </a:p>
      </dgm:t>
    </dgm:pt>
    <dgm:pt modelId="{EDECC249-879A-47A3-B796-9B8EA76187AE}" type="pres">
      <dgm:prSet presAssocID="{EEF789D7-F9D1-474C-9F25-A20531F7C7E7}" presName="node" presStyleLbl="node1" presStyleIdx="1" presStyleCnt="5">
        <dgm:presLayoutVars>
          <dgm:bulletEnabled val="1"/>
        </dgm:presLayoutVars>
      </dgm:prSet>
      <dgm:spPr/>
      <dgm:t>
        <a:bodyPr/>
        <a:lstStyle/>
        <a:p>
          <a:endParaRPr lang="en-US"/>
        </a:p>
      </dgm:t>
    </dgm:pt>
    <dgm:pt modelId="{AA95ECC9-F681-425C-8458-700892E7CACB}" type="pres">
      <dgm:prSet presAssocID="{EEF789D7-F9D1-474C-9F25-A20531F7C7E7}" presName="spNode" presStyleCnt="0"/>
      <dgm:spPr/>
    </dgm:pt>
    <dgm:pt modelId="{1CA0D1F8-ABBB-47BA-8884-E228BB848A75}" type="pres">
      <dgm:prSet presAssocID="{FC5AC559-68EB-4033-9139-8D042D6DE134}" presName="sibTrans" presStyleLbl="sibTrans1D1" presStyleIdx="1" presStyleCnt="5"/>
      <dgm:spPr/>
      <dgm:t>
        <a:bodyPr/>
        <a:lstStyle/>
        <a:p>
          <a:endParaRPr lang="en-US"/>
        </a:p>
      </dgm:t>
    </dgm:pt>
    <dgm:pt modelId="{12637964-D65B-4BA3-AAB9-58EA9525AEE3}" type="pres">
      <dgm:prSet presAssocID="{CA9B3FD6-2DA6-464F-8242-557ECE9CFCD8}" presName="node" presStyleLbl="node1" presStyleIdx="2" presStyleCnt="5">
        <dgm:presLayoutVars>
          <dgm:bulletEnabled val="1"/>
        </dgm:presLayoutVars>
      </dgm:prSet>
      <dgm:spPr/>
      <dgm:t>
        <a:bodyPr/>
        <a:lstStyle/>
        <a:p>
          <a:endParaRPr lang="en-US"/>
        </a:p>
      </dgm:t>
    </dgm:pt>
    <dgm:pt modelId="{5339AC0E-548E-4170-B78C-932893330CE4}" type="pres">
      <dgm:prSet presAssocID="{CA9B3FD6-2DA6-464F-8242-557ECE9CFCD8}" presName="spNode" presStyleCnt="0"/>
      <dgm:spPr/>
    </dgm:pt>
    <dgm:pt modelId="{CF2FB2CC-99C7-4FA0-A16A-E565A2163E2D}" type="pres">
      <dgm:prSet presAssocID="{AE1D3499-D82E-4827-B4A6-17B0A7B430C2}" presName="sibTrans" presStyleLbl="sibTrans1D1" presStyleIdx="2" presStyleCnt="5"/>
      <dgm:spPr/>
      <dgm:t>
        <a:bodyPr/>
        <a:lstStyle/>
        <a:p>
          <a:endParaRPr lang="en-US"/>
        </a:p>
      </dgm:t>
    </dgm:pt>
    <dgm:pt modelId="{FF69D0BC-6520-4DB2-8CCA-A398282BD10D}" type="pres">
      <dgm:prSet presAssocID="{0444EEB5-E65C-43A6-9257-4DD0322EBA03}" presName="node" presStyleLbl="node1" presStyleIdx="3" presStyleCnt="5">
        <dgm:presLayoutVars>
          <dgm:bulletEnabled val="1"/>
        </dgm:presLayoutVars>
      </dgm:prSet>
      <dgm:spPr/>
      <dgm:t>
        <a:bodyPr/>
        <a:lstStyle/>
        <a:p>
          <a:endParaRPr lang="en-US"/>
        </a:p>
      </dgm:t>
    </dgm:pt>
    <dgm:pt modelId="{EE18E3E3-64C5-4736-BB5E-F5F6A434DCAA}" type="pres">
      <dgm:prSet presAssocID="{0444EEB5-E65C-43A6-9257-4DD0322EBA03}" presName="spNode" presStyleCnt="0"/>
      <dgm:spPr/>
    </dgm:pt>
    <dgm:pt modelId="{A76650B5-6722-486E-851E-F6AD02795D71}" type="pres">
      <dgm:prSet presAssocID="{1F97796C-B805-42F2-8AD3-D41156B9649B}" presName="sibTrans" presStyleLbl="sibTrans1D1" presStyleIdx="3" presStyleCnt="5"/>
      <dgm:spPr/>
      <dgm:t>
        <a:bodyPr/>
        <a:lstStyle/>
        <a:p>
          <a:endParaRPr lang="en-US"/>
        </a:p>
      </dgm:t>
    </dgm:pt>
    <dgm:pt modelId="{C99C9D27-3B22-4013-AB1C-C0B98AFFDEBF}" type="pres">
      <dgm:prSet presAssocID="{243E8306-2C28-44A3-BD8E-6B4679B87197}" presName="node" presStyleLbl="node1" presStyleIdx="4" presStyleCnt="5">
        <dgm:presLayoutVars>
          <dgm:bulletEnabled val="1"/>
        </dgm:presLayoutVars>
      </dgm:prSet>
      <dgm:spPr/>
      <dgm:t>
        <a:bodyPr/>
        <a:lstStyle/>
        <a:p>
          <a:endParaRPr lang="en-US"/>
        </a:p>
      </dgm:t>
    </dgm:pt>
    <dgm:pt modelId="{058C8571-B810-4CF8-AE12-14FEC6E78315}" type="pres">
      <dgm:prSet presAssocID="{243E8306-2C28-44A3-BD8E-6B4679B87197}" presName="spNode" presStyleCnt="0"/>
      <dgm:spPr/>
    </dgm:pt>
    <dgm:pt modelId="{4B49E36E-245E-412B-B489-D91AC2110D9C}" type="pres">
      <dgm:prSet presAssocID="{93242D1C-3E67-4603-80AD-5DD7AE3A8717}" presName="sibTrans" presStyleLbl="sibTrans1D1" presStyleIdx="4" presStyleCnt="5"/>
      <dgm:spPr/>
      <dgm:t>
        <a:bodyPr/>
        <a:lstStyle/>
        <a:p>
          <a:endParaRPr lang="en-US"/>
        </a:p>
      </dgm:t>
    </dgm:pt>
  </dgm:ptLst>
  <dgm:cxnLst>
    <dgm:cxn modelId="{7459E805-803E-4612-A8B3-937357FC3A4F}" type="presOf" srcId="{FC5AC559-68EB-4033-9139-8D042D6DE134}" destId="{1CA0D1F8-ABBB-47BA-8884-E228BB848A75}" srcOrd="0" destOrd="0" presId="urn:microsoft.com/office/officeart/2005/8/layout/cycle6"/>
    <dgm:cxn modelId="{BF9BCAAC-2548-4093-9F92-B4F19F6D748E}" srcId="{275BC95D-A689-40B9-B5DF-6953205AACBD}" destId="{CA9B3FD6-2DA6-464F-8242-557ECE9CFCD8}" srcOrd="2" destOrd="0" parTransId="{46041C5C-B3F9-43BD-88AC-6128C077A2D6}" sibTransId="{AE1D3499-D82E-4827-B4A6-17B0A7B430C2}"/>
    <dgm:cxn modelId="{F95B57EF-1E8C-4AE7-93F2-AC39E38FE6E0}" type="presOf" srcId="{F7095500-C4A0-49C6-A744-19B534762763}" destId="{D64B9A02-DB0F-4D83-A984-88101B73767F}" srcOrd="0" destOrd="0" presId="urn:microsoft.com/office/officeart/2005/8/layout/cycle6"/>
    <dgm:cxn modelId="{CAB5D646-6011-4AD0-A443-3A1C5E29AF3E}" type="presOf" srcId="{EEF789D7-F9D1-474C-9F25-A20531F7C7E7}" destId="{EDECC249-879A-47A3-B796-9B8EA76187AE}" srcOrd="0" destOrd="0" presId="urn:microsoft.com/office/officeart/2005/8/layout/cycle6"/>
    <dgm:cxn modelId="{A0919D9F-642E-46AF-B6D5-417065DFCEF5}" type="presOf" srcId="{0444EEB5-E65C-43A6-9257-4DD0322EBA03}" destId="{FF69D0BC-6520-4DB2-8CCA-A398282BD10D}" srcOrd="0" destOrd="0" presId="urn:microsoft.com/office/officeart/2005/8/layout/cycle6"/>
    <dgm:cxn modelId="{DC144AC0-84F9-4D0D-B745-F74C64410E93}" type="presOf" srcId="{93242D1C-3E67-4603-80AD-5DD7AE3A8717}" destId="{4B49E36E-245E-412B-B489-D91AC2110D9C}" srcOrd="0" destOrd="0" presId="urn:microsoft.com/office/officeart/2005/8/layout/cycle6"/>
    <dgm:cxn modelId="{0ED952EA-FCF4-49F4-B360-FEB3E232A7E6}" type="presOf" srcId="{077E33F7-CCE1-47F4-BB2A-2A0EDD89259A}" destId="{A84D84F1-B257-4D49-AE62-C5597A281AEA}" srcOrd="0" destOrd="0" presId="urn:microsoft.com/office/officeart/2005/8/layout/cycle6"/>
    <dgm:cxn modelId="{EBE0B258-8838-46CC-96D3-81AA9490F96E}" srcId="{275BC95D-A689-40B9-B5DF-6953205AACBD}" destId="{0444EEB5-E65C-43A6-9257-4DD0322EBA03}" srcOrd="3" destOrd="0" parTransId="{895F7540-974B-418A-A8D7-B1775C1B62C9}" sibTransId="{1F97796C-B805-42F2-8AD3-D41156B9649B}"/>
    <dgm:cxn modelId="{B7A89794-F8D6-4B97-9438-07BB1B59B944}" srcId="{275BC95D-A689-40B9-B5DF-6953205AACBD}" destId="{EEF789D7-F9D1-474C-9F25-A20531F7C7E7}" srcOrd="1" destOrd="0" parTransId="{9AB2A6AB-8147-48B6-AB3B-E14FD09A97B2}" sibTransId="{FC5AC559-68EB-4033-9139-8D042D6DE134}"/>
    <dgm:cxn modelId="{AF4B5E90-4718-480E-ACF7-08FB7138282A}" type="presOf" srcId="{AE1D3499-D82E-4827-B4A6-17B0A7B430C2}" destId="{CF2FB2CC-99C7-4FA0-A16A-E565A2163E2D}" srcOrd="0" destOrd="0" presId="urn:microsoft.com/office/officeart/2005/8/layout/cycle6"/>
    <dgm:cxn modelId="{01083CD7-256A-4B15-8DBC-F297FBAF7305}" type="presOf" srcId="{CA9B3FD6-2DA6-464F-8242-557ECE9CFCD8}" destId="{12637964-D65B-4BA3-AAB9-58EA9525AEE3}" srcOrd="0" destOrd="0" presId="urn:microsoft.com/office/officeart/2005/8/layout/cycle6"/>
    <dgm:cxn modelId="{2064C819-F4A4-42CD-8911-AC1806D89323}" type="presOf" srcId="{1F97796C-B805-42F2-8AD3-D41156B9649B}" destId="{A76650B5-6722-486E-851E-F6AD02795D71}" srcOrd="0" destOrd="0" presId="urn:microsoft.com/office/officeart/2005/8/layout/cycle6"/>
    <dgm:cxn modelId="{C8D77974-3AF4-41AE-AB20-67BE08724E99}" srcId="{275BC95D-A689-40B9-B5DF-6953205AACBD}" destId="{F7095500-C4A0-49C6-A744-19B534762763}" srcOrd="0" destOrd="0" parTransId="{EB5EEC72-06EA-451D-8D74-74F2F99808D9}" sibTransId="{077E33F7-CCE1-47F4-BB2A-2A0EDD89259A}"/>
    <dgm:cxn modelId="{C97C758D-88C6-480D-BD35-BE161671EF24}" srcId="{275BC95D-A689-40B9-B5DF-6953205AACBD}" destId="{243E8306-2C28-44A3-BD8E-6B4679B87197}" srcOrd="4" destOrd="0" parTransId="{04627713-953A-431C-945F-C34BD8B5C6FA}" sibTransId="{93242D1C-3E67-4603-80AD-5DD7AE3A8717}"/>
    <dgm:cxn modelId="{71202479-06E1-4C69-A2EB-26E84789417F}" type="presOf" srcId="{243E8306-2C28-44A3-BD8E-6B4679B87197}" destId="{C99C9D27-3B22-4013-AB1C-C0B98AFFDEBF}" srcOrd="0" destOrd="0" presId="urn:microsoft.com/office/officeart/2005/8/layout/cycle6"/>
    <dgm:cxn modelId="{EDA0FC99-4CEE-46CB-97F6-8EE959C162F6}" type="presOf" srcId="{275BC95D-A689-40B9-B5DF-6953205AACBD}" destId="{B56E4EB6-9DB1-4DC1-81FD-44F53821617B}" srcOrd="0" destOrd="0" presId="urn:microsoft.com/office/officeart/2005/8/layout/cycle6"/>
    <dgm:cxn modelId="{38FF7F9D-3524-407A-8D50-D082EBEA75D4}" type="presParOf" srcId="{B56E4EB6-9DB1-4DC1-81FD-44F53821617B}" destId="{D64B9A02-DB0F-4D83-A984-88101B73767F}" srcOrd="0" destOrd="0" presId="urn:microsoft.com/office/officeart/2005/8/layout/cycle6"/>
    <dgm:cxn modelId="{5D97D5CD-D1CC-4C68-BCC9-C9E4CA330C6C}" type="presParOf" srcId="{B56E4EB6-9DB1-4DC1-81FD-44F53821617B}" destId="{52A39C58-C651-4E0F-AB86-55693C58D47E}" srcOrd="1" destOrd="0" presId="urn:microsoft.com/office/officeart/2005/8/layout/cycle6"/>
    <dgm:cxn modelId="{01563EE4-7FA4-4118-872B-2806DD07B889}" type="presParOf" srcId="{B56E4EB6-9DB1-4DC1-81FD-44F53821617B}" destId="{A84D84F1-B257-4D49-AE62-C5597A281AEA}" srcOrd="2" destOrd="0" presId="urn:microsoft.com/office/officeart/2005/8/layout/cycle6"/>
    <dgm:cxn modelId="{4691E013-A635-4EB4-969F-B5E1042A862E}" type="presParOf" srcId="{B56E4EB6-9DB1-4DC1-81FD-44F53821617B}" destId="{EDECC249-879A-47A3-B796-9B8EA76187AE}" srcOrd="3" destOrd="0" presId="urn:microsoft.com/office/officeart/2005/8/layout/cycle6"/>
    <dgm:cxn modelId="{F2136CB3-C98A-48F7-A2F2-0E975A2BC865}" type="presParOf" srcId="{B56E4EB6-9DB1-4DC1-81FD-44F53821617B}" destId="{AA95ECC9-F681-425C-8458-700892E7CACB}" srcOrd="4" destOrd="0" presId="urn:microsoft.com/office/officeart/2005/8/layout/cycle6"/>
    <dgm:cxn modelId="{6E0B2EB2-AAF0-4618-9119-093E0B397576}" type="presParOf" srcId="{B56E4EB6-9DB1-4DC1-81FD-44F53821617B}" destId="{1CA0D1F8-ABBB-47BA-8884-E228BB848A75}" srcOrd="5" destOrd="0" presId="urn:microsoft.com/office/officeart/2005/8/layout/cycle6"/>
    <dgm:cxn modelId="{7D5A18EB-145D-45C1-93C8-FD84118C8E2E}" type="presParOf" srcId="{B56E4EB6-9DB1-4DC1-81FD-44F53821617B}" destId="{12637964-D65B-4BA3-AAB9-58EA9525AEE3}" srcOrd="6" destOrd="0" presId="urn:microsoft.com/office/officeart/2005/8/layout/cycle6"/>
    <dgm:cxn modelId="{7B68FB32-8DA6-4CBF-83F8-9C77B2EE89C7}" type="presParOf" srcId="{B56E4EB6-9DB1-4DC1-81FD-44F53821617B}" destId="{5339AC0E-548E-4170-B78C-932893330CE4}" srcOrd="7" destOrd="0" presId="urn:microsoft.com/office/officeart/2005/8/layout/cycle6"/>
    <dgm:cxn modelId="{7057382D-39B9-4406-9602-843D9A7B6E14}" type="presParOf" srcId="{B56E4EB6-9DB1-4DC1-81FD-44F53821617B}" destId="{CF2FB2CC-99C7-4FA0-A16A-E565A2163E2D}" srcOrd="8" destOrd="0" presId="urn:microsoft.com/office/officeart/2005/8/layout/cycle6"/>
    <dgm:cxn modelId="{90AB65FD-41BD-4930-98E6-E030472D4CBD}" type="presParOf" srcId="{B56E4EB6-9DB1-4DC1-81FD-44F53821617B}" destId="{FF69D0BC-6520-4DB2-8CCA-A398282BD10D}" srcOrd="9" destOrd="0" presId="urn:microsoft.com/office/officeart/2005/8/layout/cycle6"/>
    <dgm:cxn modelId="{DFCCC7E5-C6E0-4A6E-A058-7993F52118EF}" type="presParOf" srcId="{B56E4EB6-9DB1-4DC1-81FD-44F53821617B}" destId="{EE18E3E3-64C5-4736-BB5E-F5F6A434DCAA}" srcOrd="10" destOrd="0" presId="urn:microsoft.com/office/officeart/2005/8/layout/cycle6"/>
    <dgm:cxn modelId="{9360D421-956E-4966-A891-5A4B9A59DD4F}" type="presParOf" srcId="{B56E4EB6-9DB1-4DC1-81FD-44F53821617B}" destId="{A76650B5-6722-486E-851E-F6AD02795D71}" srcOrd="11" destOrd="0" presId="urn:microsoft.com/office/officeart/2005/8/layout/cycle6"/>
    <dgm:cxn modelId="{F4714F80-53D0-4A0A-939F-9D6C2EE5C169}" type="presParOf" srcId="{B56E4EB6-9DB1-4DC1-81FD-44F53821617B}" destId="{C99C9D27-3B22-4013-AB1C-C0B98AFFDEBF}" srcOrd="12" destOrd="0" presId="urn:microsoft.com/office/officeart/2005/8/layout/cycle6"/>
    <dgm:cxn modelId="{A9B994B7-5631-4497-9F53-EFEAD2EE87AB}" type="presParOf" srcId="{B56E4EB6-9DB1-4DC1-81FD-44F53821617B}" destId="{058C8571-B810-4CF8-AE12-14FEC6E78315}" srcOrd="13" destOrd="0" presId="urn:microsoft.com/office/officeart/2005/8/layout/cycle6"/>
    <dgm:cxn modelId="{8004A164-CCC8-425B-A2ED-90FF0C8D959D}" type="presParOf" srcId="{B56E4EB6-9DB1-4DC1-81FD-44F53821617B}" destId="{4B49E36E-245E-412B-B489-D91AC2110D9C}"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FEAD46-BCA7-453F-B8C3-E78B00C9806F}" type="doc">
      <dgm:prSet loTypeId="urn:microsoft.com/office/officeart/2005/8/layout/cycle6" loCatId="cycle" qsTypeId="urn:microsoft.com/office/officeart/2005/8/quickstyle/simple1" qsCatId="simple" csTypeId="urn:microsoft.com/office/officeart/2005/8/colors/accent5_2" csCatId="accent5" phldr="1"/>
      <dgm:spPr/>
      <dgm:t>
        <a:bodyPr/>
        <a:lstStyle/>
        <a:p>
          <a:endParaRPr lang="en-US"/>
        </a:p>
      </dgm:t>
    </dgm:pt>
    <dgm:pt modelId="{AFE580A8-9ACD-42B4-888A-4CFE93DDFDB0}">
      <dgm:prSet phldrT="[Text]"/>
      <dgm:spPr/>
      <dgm:t>
        <a:bodyPr/>
        <a:lstStyle/>
        <a:p>
          <a:r>
            <a:rPr lang="en-US" dirty="0" smtClean="0"/>
            <a:t>Instructional Design Team </a:t>
          </a:r>
          <a:endParaRPr lang="en-US" dirty="0"/>
        </a:p>
      </dgm:t>
    </dgm:pt>
    <dgm:pt modelId="{623AD205-3AC2-4FFD-9288-AF18D425ACD0}" type="parTrans" cxnId="{31E92C4D-76F4-415A-B72E-4CC2DD71B71A}">
      <dgm:prSet/>
      <dgm:spPr/>
      <dgm:t>
        <a:bodyPr/>
        <a:lstStyle/>
        <a:p>
          <a:endParaRPr lang="en-US"/>
        </a:p>
      </dgm:t>
    </dgm:pt>
    <dgm:pt modelId="{42032A7D-3145-434B-AEDA-E4F0BB0ED80A}" type="sibTrans" cxnId="{31E92C4D-76F4-415A-B72E-4CC2DD71B71A}">
      <dgm:prSet/>
      <dgm:spPr/>
      <dgm:t>
        <a:bodyPr/>
        <a:lstStyle/>
        <a:p>
          <a:endParaRPr lang="en-US"/>
        </a:p>
      </dgm:t>
    </dgm:pt>
    <dgm:pt modelId="{ADE6E63E-5334-45BA-BCE4-B086AE37A010}">
      <dgm:prSet phldrT="[Text]"/>
      <dgm:spPr/>
      <dgm:t>
        <a:bodyPr/>
        <a:lstStyle/>
        <a:p>
          <a:r>
            <a:rPr lang="en-US" dirty="0" smtClean="0"/>
            <a:t>Academic Team</a:t>
          </a:r>
          <a:endParaRPr lang="en-US" dirty="0"/>
        </a:p>
      </dgm:t>
    </dgm:pt>
    <dgm:pt modelId="{3F75132F-CC9C-4AD6-9E51-58B1C658E2A6}" type="parTrans" cxnId="{512A2FCF-7477-4533-9C7C-B5A171581D6D}">
      <dgm:prSet/>
      <dgm:spPr/>
      <dgm:t>
        <a:bodyPr/>
        <a:lstStyle/>
        <a:p>
          <a:endParaRPr lang="en-US"/>
        </a:p>
      </dgm:t>
    </dgm:pt>
    <dgm:pt modelId="{C111F529-90B2-4184-8FEC-221E924895AA}" type="sibTrans" cxnId="{512A2FCF-7477-4533-9C7C-B5A171581D6D}">
      <dgm:prSet/>
      <dgm:spPr/>
      <dgm:t>
        <a:bodyPr/>
        <a:lstStyle/>
        <a:p>
          <a:endParaRPr lang="en-US"/>
        </a:p>
      </dgm:t>
    </dgm:pt>
    <dgm:pt modelId="{6B5BB3BD-7FD8-4C5D-A0F7-7AFC3D275862}">
      <dgm:prSet phldrT="[Text]"/>
      <dgm:spPr/>
      <dgm:t>
        <a:bodyPr/>
        <a:lstStyle/>
        <a:p>
          <a:r>
            <a:rPr lang="en-US" dirty="0" smtClean="0"/>
            <a:t>Academic, Academic Tech, &amp;  Student Services Team</a:t>
          </a:r>
          <a:endParaRPr lang="en-US" dirty="0"/>
        </a:p>
      </dgm:t>
    </dgm:pt>
    <dgm:pt modelId="{100FCF81-E7F7-47F4-9023-81B7848AD0C4}" type="parTrans" cxnId="{C2D2A7ED-765B-4DBA-957F-5D86284C3EFE}">
      <dgm:prSet/>
      <dgm:spPr/>
      <dgm:t>
        <a:bodyPr/>
        <a:lstStyle/>
        <a:p>
          <a:endParaRPr lang="en-US"/>
        </a:p>
      </dgm:t>
    </dgm:pt>
    <dgm:pt modelId="{6197E2BF-0505-474C-A774-E0AAF55CEC2B}" type="sibTrans" cxnId="{C2D2A7ED-765B-4DBA-957F-5D86284C3EFE}">
      <dgm:prSet/>
      <dgm:spPr/>
      <dgm:t>
        <a:bodyPr/>
        <a:lstStyle/>
        <a:p>
          <a:endParaRPr lang="en-US"/>
        </a:p>
      </dgm:t>
    </dgm:pt>
    <dgm:pt modelId="{9670CEEF-3485-41D8-BD64-C3D1D1D445CB}">
      <dgm:prSet phldrT="[Text]"/>
      <dgm:spPr/>
      <dgm:t>
        <a:bodyPr/>
        <a:lstStyle/>
        <a:p>
          <a:r>
            <a:rPr lang="en-US" dirty="0" smtClean="0"/>
            <a:t>Academic Tech, Instructional Design,  Academic Team</a:t>
          </a:r>
          <a:endParaRPr lang="en-US" dirty="0"/>
        </a:p>
      </dgm:t>
    </dgm:pt>
    <dgm:pt modelId="{94759D60-AE39-4237-A3F6-9A62A5E92D54}" type="parTrans" cxnId="{3ECC7DD4-F349-4F97-9C96-B071274CE499}">
      <dgm:prSet/>
      <dgm:spPr/>
      <dgm:t>
        <a:bodyPr/>
        <a:lstStyle/>
        <a:p>
          <a:endParaRPr lang="en-US"/>
        </a:p>
      </dgm:t>
    </dgm:pt>
    <dgm:pt modelId="{2F3545A9-2FC3-439B-9791-2AE9F89CA5E1}" type="sibTrans" cxnId="{3ECC7DD4-F349-4F97-9C96-B071274CE499}">
      <dgm:prSet/>
      <dgm:spPr/>
      <dgm:t>
        <a:bodyPr/>
        <a:lstStyle/>
        <a:p>
          <a:endParaRPr lang="en-US"/>
        </a:p>
      </dgm:t>
    </dgm:pt>
    <dgm:pt modelId="{1DE8E305-2198-4D8E-A361-178EA73F0A74}">
      <dgm:prSet phldrT="[Text]"/>
      <dgm:spPr/>
      <dgm:t>
        <a:bodyPr/>
        <a:lstStyle/>
        <a:p>
          <a:r>
            <a:rPr lang="en-US" dirty="0" smtClean="0"/>
            <a:t>QA, Academic Team,  Training</a:t>
          </a:r>
          <a:endParaRPr lang="en-US" dirty="0"/>
        </a:p>
      </dgm:t>
    </dgm:pt>
    <dgm:pt modelId="{826A0BD7-CB00-4DC2-98FA-6CF461202F63}" type="parTrans" cxnId="{5CD07930-F6A3-40AA-823C-ACE3F04211DE}">
      <dgm:prSet/>
      <dgm:spPr/>
      <dgm:t>
        <a:bodyPr/>
        <a:lstStyle/>
        <a:p>
          <a:endParaRPr lang="en-US"/>
        </a:p>
      </dgm:t>
    </dgm:pt>
    <dgm:pt modelId="{5FBD718C-ED22-4EA5-A6AE-2E596E92DB04}" type="sibTrans" cxnId="{5CD07930-F6A3-40AA-823C-ACE3F04211DE}">
      <dgm:prSet/>
      <dgm:spPr/>
      <dgm:t>
        <a:bodyPr/>
        <a:lstStyle/>
        <a:p>
          <a:endParaRPr lang="en-US"/>
        </a:p>
      </dgm:t>
    </dgm:pt>
    <dgm:pt modelId="{381E7693-304C-4993-964F-FC55C2ECE924}" type="pres">
      <dgm:prSet presAssocID="{83FEAD46-BCA7-453F-B8C3-E78B00C9806F}" presName="cycle" presStyleCnt="0">
        <dgm:presLayoutVars>
          <dgm:dir/>
          <dgm:resizeHandles val="exact"/>
        </dgm:presLayoutVars>
      </dgm:prSet>
      <dgm:spPr/>
      <dgm:t>
        <a:bodyPr/>
        <a:lstStyle/>
        <a:p>
          <a:endParaRPr lang="en-US"/>
        </a:p>
      </dgm:t>
    </dgm:pt>
    <dgm:pt modelId="{BA509BC7-9818-4E7B-BBA9-19702F73394F}" type="pres">
      <dgm:prSet presAssocID="{AFE580A8-9ACD-42B4-888A-4CFE93DDFDB0}" presName="node" presStyleLbl="node1" presStyleIdx="0" presStyleCnt="5">
        <dgm:presLayoutVars>
          <dgm:bulletEnabled val="1"/>
        </dgm:presLayoutVars>
      </dgm:prSet>
      <dgm:spPr/>
      <dgm:t>
        <a:bodyPr/>
        <a:lstStyle/>
        <a:p>
          <a:endParaRPr lang="en-US"/>
        </a:p>
      </dgm:t>
    </dgm:pt>
    <dgm:pt modelId="{E524F4DE-F81A-4300-8BFF-4F4F657AD8ED}" type="pres">
      <dgm:prSet presAssocID="{AFE580A8-9ACD-42B4-888A-4CFE93DDFDB0}" presName="spNode" presStyleCnt="0"/>
      <dgm:spPr/>
    </dgm:pt>
    <dgm:pt modelId="{9D04B922-DC70-4CD6-9591-E83064D6FBC6}" type="pres">
      <dgm:prSet presAssocID="{42032A7D-3145-434B-AEDA-E4F0BB0ED80A}" presName="sibTrans" presStyleLbl="sibTrans1D1" presStyleIdx="0" presStyleCnt="5"/>
      <dgm:spPr/>
      <dgm:t>
        <a:bodyPr/>
        <a:lstStyle/>
        <a:p>
          <a:endParaRPr lang="en-US"/>
        </a:p>
      </dgm:t>
    </dgm:pt>
    <dgm:pt modelId="{51492AE0-DA25-4A7E-ABC4-007345719595}" type="pres">
      <dgm:prSet presAssocID="{ADE6E63E-5334-45BA-BCE4-B086AE37A010}" presName="node" presStyleLbl="node1" presStyleIdx="1" presStyleCnt="5">
        <dgm:presLayoutVars>
          <dgm:bulletEnabled val="1"/>
        </dgm:presLayoutVars>
      </dgm:prSet>
      <dgm:spPr/>
      <dgm:t>
        <a:bodyPr/>
        <a:lstStyle/>
        <a:p>
          <a:endParaRPr lang="en-US"/>
        </a:p>
      </dgm:t>
    </dgm:pt>
    <dgm:pt modelId="{361CA8E3-DC50-4526-9E97-0468AB64FCB5}" type="pres">
      <dgm:prSet presAssocID="{ADE6E63E-5334-45BA-BCE4-B086AE37A010}" presName="spNode" presStyleCnt="0"/>
      <dgm:spPr/>
    </dgm:pt>
    <dgm:pt modelId="{BB4A7EAC-6CEE-4E92-8E6F-1245E215021F}" type="pres">
      <dgm:prSet presAssocID="{C111F529-90B2-4184-8FEC-221E924895AA}" presName="sibTrans" presStyleLbl="sibTrans1D1" presStyleIdx="1" presStyleCnt="5"/>
      <dgm:spPr/>
      <dgm:t>
        <a:bodyPr/>
        <a:lstStyle/>
        <a:p>
          <a:endParaRPr lang="en-US"/>
        </a:p>
      </dgm:t>
    </dgm:pt>
    <dgm:pt modelId="{F7EFA0BA-F5C8-4ECC-BA0D-09F6544A909D}" type="pres">
      <dgm:prSet presAssocID="{6B5BB3BD-7FD8-4C5D-A0F7-7AFC3D275862}" presName="node" presStyleLbl="node1" presStyleIdx="2" presStyleCnt="5">
        <dgm:presLayoutVars>
          <dgm:bulletEnabled val="1"/>
        </dgm:presLayoutVars>
      </dgm:prSet>
      <dgm:spPr/>
      <dgm:t>
        <a:bodyPr/>
        <a:lstStyle/>
        <a:p>
          <a:endParaRPr lang="en-US"/>
        </a:p>
      </dgm:t>
    </dgm:pt>
    <dgm:pt modelId="{DC745720-2DE9-4757-9A8A-477345180B1A}" type="pres">
      <dgm:prSet presAssocID="{6B5BB3BD-7FD8-4C5D-A0F7-7AFC3D275862}" presName="spNode" presStyleCnt="0"/>
      <dgm:spPr/>
    </dgm:pt>
    <dgm:pt modelId="{323021BE-0873-4053-844B-D8915BB95333}" type="pres">
      <dgm:prSet presAssocID="{6197E2BF-0505-474C-A774-E0AAF55CEC2B}" presName="sibTrans" presStyleLbl="sibTrans1D1" presStyleIdx="2" presStyleCnt="5"/>
      <dgm:spPr/>
      <dgm:t>
        <a:bodyPr/>
        <a:lstStyle/>
        <a:p>
          <a:endParaRPr lang="en-US"/>
        </a:p>
      </dgm:t>
    </dgm:pt>
    <dgm:pt modelId="{9F68D66A-3A1E-49C8-82DC-DCCC4AB7B6AF}" type="pres">
      <dgm:prSet presAssocID="{9670CEEF-3485-41D8-BD64-C3D1D1D445CB}" presName="node" presStyleLbl="node1" presStyleIdx="3" presStyleCnt="5">
        <dgm:presLayoutVars>
          <dgm:bulletEnabled val="1"/>
        </dgm:presLayoutVars>
      </dgm:prSet>
      <dgm:spPr/>
      <dgm:t>
        <a:bodyPr/>
        <a:lstStyle/>
        <a:p>
          <a:endParaRPr lang="en-US"/>
        </a:p>
      </dgm:t>
    </dgm:pt>
    <dgm:pt modelId="{EC7C687F-7ABA-46EF-9295-EC3BA3ECFE34}" type="pres">
      <dgm:prSet presAssocID="{9670CEEF-3485-41D8-BD64-C3D1D1D445CB}" presName="spNode" presStyleCnt="0"/>
      <dgm:spPr/>
    </dgm:pt>
    <dgm:pt modelId="{0D097AD1-A772-4CF6-82F2-A63F5801B9B3}" type="pres">
      <dgm:prSet presAssocID="{2F3545A9-2FC3-439B-9791-2AE9F89CA5E1}" presName="sibTrans" presStyleLbl="sibTrans1D1" presStyleIdx="3" presStyleCnt="5"/>
      <dgm:spPr/>
      <dgm:t>
        <a:bodyPr/>
        <a:lstStyle/>
        <a:p>
          <a:endParaRPr lang="en-US"/>
        </a:p>
      </dgm:t>
    </dgm:pt>
    <dgm:pt modelId="{C6F8AA29-D962-42D7-BBD8-0091DCD8612A}" type="pres">
      <dgm:prSet presAssocID="{1DE8E305-2198-4D8E-A361-178EA73F0A74}" presName="node" presStyleLbl="node1" presStyleIdx="4" presStyleCnt="5">
        <dgm:presLayoutVars>
          <dgm:bulletEnabled val="1"/>
        </dgm:presLayoutVars>
      </dgm:prSet>
      <dgm:spPr/>
      <dgm:t>
        <a:bodyPr/>
        <a:lstStyle/>
        <a:p>
          <a:endParaRPr lang="en-US"/>
        </a:p>
      </dgm:t>
    </dgm:pt>
    <dgm:pt modelId="{14620307-0E4F-43F1-8E0A-2BFA3A8F08DF}" type="pres">
      <dgm:prSet presAssocID="{1DE8E305-2198-4D8E-A361-178EA73F0A74}" presName="spNode" presStyleCnt="0"/>
      <dgm:spPr/>
    </dgm:pt>
    <dgm:pt modelId="{AFFC9137-560F-4C65-A45F-1DA73452B969}" type="pres">
      <dgm:prSet presAssocID="{5FBD718C-ED22-4EA5-A6AE-2E596E92DB04}" presName="sibTrans" presStyleLbl="sibTrans1D1" presStyleIdx="4" presStyleCnt="5"/>
      <dgm:spPr/>
      <dgm:t>
        <a:bodyPr/>
        <a:lstStyle/>
        <a:p>
          <a:endParaRPr lang="en-US"/>
        </a:p>
      </dgm:t>
    </dgm:pt>
  </dgm:ptLst>
  <dgm:cxnLst>
    <dgm:cxn modelId="{31E92C4D-76F4-415A-B72E-4CC2DD71B71A}" srcId="{83FEAD46-BCA7-453F-B8C3-E78B00C9806F}" destId="{AFE580A8-9ACD-42B4-888A-4CFE93DDFDB0}" srcOrd="0" destOrd="0" parTransId="{623AD205-3AC2-4FFD-9288-AF18D425ACD0}" sibTransId="{42032A7D-3145-434B-AEDA-E4F0BB0ED80A}"/>
    <dgm:cxn modelId="{D538FE1A-D977-4035-8F2F-490E04B4073C}" type="presOf" srcId="{AFE580A8-9ACD-42B4-888A-4CFE93DDFDB0}" destId="{BA509BC7-9818-4E7B-BBA9-19702F73394F}" srcOrd="0" destOrd="0" presId="urn:microsoft.com/office/officeart/2005/8/layout/cycle6"/>
    <dgm:cxn modelId="{A3F56704-7721-4F7A-892C-6E9CCD22247A}" type="presOf" srcId="{6B5BB3BD-7FD8-4C5D-A0F7-7AFC3D275862}" destId="{F7EFA0BA-F5C8-4ECC-BA0D-09F6544A909D}" srcOrd="0" destOrd="0" presId="urn:microsoft.com/office/officeart/2005/8/layout/cycle6"/>
    <dgm:cxn modelId="{C2D2A7ED-765B-4DBA-957F-5D86284C3EFE}" srcId="{83FEAD46-BCA7-453F-B8C3-E78B00C9806F}" destId="{6B5BB3BD-7FD8-4C5D-A0F7-7AFC3D275862}" srcOrd="2" destOrd="0" parTransId="{100FCF81-E7F7-47F4-9023-81B7848AD0C4}" sibTransId="{6197E2BF-0505-474C-A774-E0AAF55CEC2B}"/>
    <dgm:cxn modelId="{B0499656-6368-441A-B6CC-8286A0CD004F}" type="presOf" srcId="{83FEAD46-BCA7-453F-B8C3-E78B00C9806F}" destId="{381E7693-304C-4993-964F-FC55C2ECE924}" srcOrd="0" destOrd="0" presId="urn:microsoft.com/office/officeart/2005/8/layout/cycle6"/>
    <dgm:cxn modelId="{3ECC7DD4-F349-4F97-9C96-B071274CE499}" srcId="{83FEAD46-BCA7-453F-B8C3-E78B00C9806F}" destId="{9670CEEF-3485-41D8-BD64-C3D1D1D445CB}" srcOrd="3" destOrd="0" parTransId="{94759D60-AE39-4237-A3F6-9A62A5E92D54}" sibTransId="{2F3545A9-2FC3-439B-9791-2AE9F89CA5E1}"/>
    <dgm:cxn modelId="{79B83329-F7C2-48FF-9145-83DAC1331282}" type="presOf" srcId="{1DE8E305-2198-4D8E-A361-178EA73F0A74}" destId="{C6F8AA29-D962-42D7-BBD8-0091DCD8612A}" srcOrd="0" destOrd="0" presId="urn:microsoft.com/office/officeart/2005/8/layout/cycle6"/>
    <dgm:cxn modelId="{62C564DE-7D63-4499-B732-1506BE830E79}" type="presOf" srcId="{ADE6E63E-5334-45BA-BCE4-B086AE37A010}" destId="{51492AE0-DA25-4A7E-ABC4-007345719595}" srcOrd="0" destOrd="0" presId="urn:microsoft.com/office/officeart/2005/8/layout/cycle6"/>
    <dgm:cxn modelId="{512A2FCF-7477-4533-9C7C-B5A171581D6D}" srcId="{83FEAD46-BCA7-453F-B8C3-E78B00C9806F}" destId="{ADE6E63E-5334-45BA-BCE4-B086AE37A010}" srcOrd="1" destOrd="0" parTransId="{3F75132F-CC9C-4AD6-9E51-58B1C658E2A6}" sibTransId="{C111F529-90B2-4184-8FEC-221E924895AA}"/>
    <dgm:cxn modelId="{5C08842A-DF45-4C92-895E-956BDEEBE1E3}" type="presOf" srcId="{9670CEEF-3485-41D8-BD64-C3D1D1D445CB}" destId="{9F68D66A-3A1E-49C8-82DC-DCCC4AB7B6AF}" srcOrd="0" destOrd="0" presId="urn:microsoft.com/office/officeart/2005/8/layout/cycle6"/>
    <dgm:cxn modelId="{1EB2B4F2-425A-4D83-A778-7329B3F17B93}" type="presOf" srcId="{2F3545A9-2FC3-439B-9791-2AE9F89CA5E1}" destId="{0D097AD1-A772-4CF6-82F2-A63F5801B9B3}" srcOrd="0" destOrd="0" presId="urn:microsoft.com/office/officeart/2005/8/layout/cycle6"/>
    <dgm:cxn modelId="{E27F7E02-1671-4A17-9FB0-87598AAD3F6C}" type="presOf" srcId="{C111F529-90B2-4184-8FEC-221E924895AA}" destId="{BB4A7EAC-6CEE-4E92-8E6F-1245E215021F}" srcOrd="0" destOrd="0" presId="urn:microsoft.com/office/officeart/2005/8/layout/cycle6"/>
    <dgm:cxn modelId="{4F206BC5-5534-49BC-9C6C-8D32A02F10E8}" type="presOf" srcId="{6197E2BF-0505-474C-A774-E0AAF55CEC2B}" destId="{323021BE-0873-4053-844B-D8915BB95333}" srcOrd="0" destOrd="0" presId="urn:microsoft.com/office/officeart/2005/8/layout/cycle6"/>
    <dgm:cxn modelId="{A689965F-FFEC-4620-876B-EBE3BA9A5BC8}" type="presOf" srcId="{5FBD718C-ED22-4EA5-A6AE-2E596E92DB04}" destId="{AFFC9137-560F-4C65-A45F-1DA73452B969}" srcOrd="0" destOrd="0" presId="urn:microsoft.com/office/officeart/2005/8/layout/cycle6"/>
    <dgm:cxn modelId="{5CD07930-F6A3-40AA-823C-ACE3F04211DE}" srcId="{83FEAD46-BCA7-453F-B8C3-E78B00C9806F}" destId="{1DE8E305-2198-4D8E-A361-178EA73F0A74}" srcOrd="4" destOrd="0" parTransId="{826A0BD7-CB00-4DC2-98FA-6CF461202F63}" sibTransId="{5FBD718C-ED22-4EA5-A6AE-2E596E92DB04}"/>
    <dgm:cxn modelId="{4F004FC5-194D-4FDD-8837-87006CA32C84}" type="presOf" srcId="{42032A7D-3145-434B-AEDA-E4F0BB0ED80A}" destId="{9D04B922-DC70-4CD6-9591-E83064D6FBC6}" srcOrd="0" destOrd="0" presId="urn:microsoft.com/office/officeart/2005/8/layout/cycle6"/>
    <dgm:cxn modelId="{808294E8-93A8-49B8-AF35-2A67AACDBD97}" type="presParOf" srcId="{381E7693-304C-4993-964F-FC55C2ECE924}" destId="{BA509BC7-9818-4E7B-BBA9-19702F73394F}" srcOrd="0" destOrd="0" presId="urn:microsoft.com/office/officeart/2005/8/layout/cycle6"/>
    <dgm:cxn modelId="{D4B8EB54-3680-44AD-856B-5AD85CEE18E7}" type="presParOf" srcId="{381E7693-304C-4993-964F-FC55C2ECE924}" destId="{E524F4DE-F81A-4300-8BFF-4F4F657AD8ED}" srcOrd="1" destOrd="0" presId="urn:microsoft.com/office/officeart/2005/8/layout/cycle6"/>
    <dgm:cxn modelId="{570C6B9F-03EE-44EF-B7AB-ADCDCEB1C954}" type="presParOf" srcId="{381E7693-304C-4993-964F-FC55C2ECE924}" destId="{9D04B922-DC70-4CD6-9591-E83064D6FBC6}" srcOrd="2" destOrd="0" presId="urn:microsoft.com/office/officeart/2005/8/layout/cycle6"/>
    <dgm:cxn modelId="{E2A189F3-7FDA-462B-87C4-FA8931DC814E}" type="presParOf" srcId="{381E7693-304C-4993-964F-FC55C2ECE924}" destId="{51492AE0-DA25-4A7E-ABC4-007345719595}" srcOrd="3" destOrd="0" presId="urn:microsoft.com/office/officeart/2005/8/layout/cycle6"/>
    <dgm:cxn modelId="{963BC2D5-5A17-4B95-BC45-D76FA27C3027}" type="presParOf" srcId="{381E7693-304C-4993-964F-FC55C2ECE924}" destId="{361CA8E3-DC50-4526-9E97-0468AB64FCB5}" srcOrd="4" destOrd="0" presId="urn:microsoft.com/office/officeart/2005/8/layout/cycle6"/>
    <dgm:cxn modelId="{835A5643-F8A2-4155-A082-B5EB44C05C5F}" type="presParOf" srcId="{381E7693-304C-4993-964F-FC55C2ECE924}" destId="{BB4A7EAC-6CEE-4E92-8E6F-1245E215021F}" srcOrd="5" destOrd="0" presId="urn:microsoft.com/office/officeart/2005/8/layout/cycle6"/>
    <dgm:cxn modelId="{324514DA-56F1-4A31-B35C-5DED8F86B1B7}" type="presParOf" srcId="{381E7693-304C-4993-964F-FC55C2ECE924}" destId="{F7EFA0BA-F5C8-4ECC-BA0D-09F6544A909D}" srcOrd="6" destOrd="0" presId="urn:microsoft.com/office/officeart/2005/8/layout/cycle6"/>
    <dgm:cxn modelId="{DB3CD369-AD05-4B06-AFB0-86C72204D244}" type="presParOf" srcId="{381E7693-304C-4993-964F-FC55C2ECE924}" destId="{DC745720-2DE9-4757-9A8A-477345180B1A}" srcOrd="7" destOrd="0" presId="urn:microsoft.com/office/officeart/2005/8/layout/cycle6"/>
    <dgm:cxn modelId="{AE31FAC3-2213-4377-8EA1-C0B8BFB3B710}" type="presParOf" srcId="{381E7693-304C-4993-964F-FC55C2ECE924}" destId="{323021BE-0873-4053-844B-D8915BB95333}" srcOrd="8" destOrd="0" presId="urn:microsoft.com/office/officeart/2005/8/layout/cycle6"/>
    <dgm:cxn modelId="{E3F8C488-C506-4DC0-B7CF-F5064C61475F}" type="presParOf" srcId="{381E7693-304C-4993-964F-FC55C2ECE924}" destId="{9F68D66A-3A1E-49C8-82DC-DCCC4AB7B6AF}" srcOrd="9" destOrd="0" presId="urn:microsoft.com/office/officeart/2005/8/layout/cycle6"/>
    <dgm:cxn modelId="{CC4CF98F-2A95-4302-8D3B-6E187358C98B}" type="presParOf" srcId="{381E7693-304C-4993-964F-FC55C2ECE924}" destId="{EC7C687F-7ABA-46EF-9295-EC3BA3ECFE34}" srcOrd="10" destOrd="0" presId="urn:microsoft.com/office/officeart/2005/8/layout/cycle6"/>
    <dgm:cxn modelId="{05B2EAC7-DE68-4CB4-8C5B-05B880946A07}" type="presParOf" srcId="{381E7693-304C-4993-964F-FC55C2ECE924}" destId="{0D097AD1-A772-4CF6-82F2-A63F5801B9B3}" srcOrd="11" destOrd="0" presId="urn:microsoft.com/office/officeart/2005/8/layout/cycle6"/>
    <dgm:cxn modelId="{738BDC56-0EBC-4E5F-A4C0-DF9701948EE5}" type="presParOf" srcId="{381E7693-304C-4993-964F-FC55C2ECE924}" destId="{C6F8AA29-D962-42D7-BBD8-0091DCD8612A}" srcOrd="12" destOrd="0" presId="urn:microsoft.com/office/officeart/2005/8/layout/cycle6"/>
    <dgm:cxn modelId="{9AFCE2B7-BDD3-45E4-982C-8EF1CE35E483}" type="presParOf" srcId="{381E7693-304C-4993-964F-FC55C2ECE924}" destId="{14620307-0E4F-43F1-8E0A-2BFA3A8F08DF}" srcOrd="13" destOrd="0" presId="urn:microsoft.com/office/officeart/2005/8/layout/cycle6"/>
    <dgm:cxn modelId="{B04BDB65-2BE7-4205-AB4C-0EFC1B297530}" type="presParOf" srcId="{381E7693-304C-4993-964F-FC55C2ECE924}" destId="{AFFC9137-560F-4C65-A45F-1DA73452B969}" srcOrd="14" destOrd="0" presId="urn:microsoft.com/office/officeart/2005/8/layout/cycle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4A5561-6E6D-4504-895B-F20E05B7A57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0A2419E-5D0C-4BE7-8503-D4426130E8A7}">
      <dgm:prSet phldrT="[Text]"/>
      <dgm:spPr/>
      <dgm:t>
        <a:bodyPr/>
        <a:lstStyle/>
        <a:p>
          <a:r>
            <a:rPr lang="en-US" dirty="0" smtClean="0"/>
            <a:t>1</a:t>
          </a:r>
          <a:endParaRPr lang="en-US" dirty="0"/>
        </a:p>
      </dgm:t>
    </dgm:pt>
    <dgm:pt modelId="{FDE9532C-8088-4460-AD84-3844C45F6FAC}" type="parTrans" cxnId="{EA5CD5C2-C78D-4175-B73D-B1DC2D53F414}">
      <dgm:prSet/>
      <dgm:spPr/>
      <dgm:t>
        <a:bodyPr/>
        <a:lstStyle/>
        <a:p>
          <a:endParaRPr lang="en-US"/>
        </a:p>
      </dgm:t>
    </dgm:pt>
    <dgm:pt modelId="{4628F3A9-2969-40BA-A824-70477B7685A8}" type="sibTrans" cxnId="{EA5CD5C2-C78D-4175-B73D-B1DC2D53F414}">
      <dgm:prSet/>
      <dgm:spPr/>
      <dgm:t>
        <a:bodyPr/>
        <a:lstStyle/>
        <a:p>
          <a:endParaRPr lang="en-US"/>
        </a:p>
      </dgm:t>
    </dgm:pt>
    <dgm:pt modelId="{11977839-EC1E-4E53-A288-16F32D9051E8}">
      <dgm:prSet phldrT="[Text]"/>
      <dgm:spPr/>
      <dgm:t>
        <a:bodyPr/>
        <a:lstStyle/>
        <a:p>
          <a:r>
            <a:rPr lang="en-US" dirty="0" smtClean="0"/>
            <a:t>Quality Assurance Evaluation</a:t>
          </a:r>
          <a:endParaRPr lang="en-US" dirty="0"/>
        </a:p>
      </dgm:t>
    </dgm:pt>
    <dgm:pt modelId="{3687C0A9-5E08-464D-82AB-C98999A5B7C0}" type="parTrans" cxnId="{32D10ECC-B1FB-432D-8BAA-AC1BD65C2990}">
      <dgm:prSet/>
      <dgm:spPr/>
      <dgm:t>
        <a:bodyPr/>
        <a:lstStyle/>
        <a:p>
          <a:endParaRPr lang="en-US"/>
        </a:p>
      </dgm:t>
    </dgm:pt>
    <dgm:pt modelId="{51250556-B12F-4031-B08E-A8DED890F20D}" type="sibTrans" cxnId="{32D10ECC-B1FB-432D-8BAA-AC1BD65C2990}">
      <dgm:prSet/>
      <dgm:spPr/>
      <dgm:t>
        <a:bodyPr/>
        <a:lstStyle/>
        <a:p>
          <a:endParaRPr lang="en-US"/>
        </a:p>
      </dgm:t>
    </dgm:pt>
    <dgm:pt modelId="{62234D2D-94FA-414F-91DE-40BC70D1B6DC}">
      <dgm:prSet phldrT="[Text]"/>
      <dgm:spPr/>
      <dgm:t>
        <a:bodyPr/>
        <a:lstStyle/>
        <a:p>
          <a:r>
            <a:rPr lang="en-US" dirty="0" smtClean="0"/>
            <a:t>2</a:t>
          </a:r>
          <a:endParaRPr lang="en-US" dirty="0"/>
        </a:p>
      </dgm:t>
    </dgm:pt>
    <dgm:pt modelId="{2E0BAE30-BCCE-4415-992E-B444FB0CB50C}" type="parTrans" cxnId="{C7F7B63F-CD90-40C0-9872-8DE71C4530C9}">
      <dgm:prSet/>
      <dgm:spPr/>
      <dgm:t>
        <a:bodyPr/>
        <a:lstStyle/>
        <a:p>
          <a:endParaRPr lang="en-US"/>
        </a:p>
      </dgm:t>
    </dgm:pt>
    <dgm:pt modelId="{25477DDC-3F3F-45C2-8A8D-F4B3F90BFFF6}" type="sibTrans" cxnId="{C7F7B63F-CD90-40C0-9872-8DE71C4530C9}">
      <dgm:prSet/>
      <dgm:spPr/>
      <dgm:t>
        <a:bodyPr/>
        <a:lstStyle/>
        <a:p>
          <a:endParaRPr lang="en-US"/>
        </a:p>
      </dgm:t>
    </dgm:pt>
    <dgm:pt modelId="{CFB5ACC3-1D53-4222-8A6F-27C8B91D0372}">
      <dgm:prSet phldrT="[Text]"/>
      <dgm:spPr/>
      <dgm:t>
        <a:bodyPr/>
        <a:lstStyle/>
        <a:p>
          <a:r>
            <a:rPr lang="en-US" dirty="0" smtClean="0"/>
            <a:t>Program Chair</a:t>
          </a:r>
          <a:endParaRPr lang="en-US" dirty="0"/>
        </a:p>
      </dgm:t>
    </dgm:pt>
    <dgm:pt modelId="{5B5F6849-4E75-4ED4-B270-FFB006705562}" type="parTrans" cxnId="{E44AED96-7082-4DB5-A538-30DEFE4AE519}">
      <dgm:prSet/>
      <dgm:spPr/>
      <dgm:t>
        <a:bodyPr/>
        <a:lstStyle/>
        <a:p>
          <a:endParaRPr lang="en-US"/>
        </a:p>
      </dgm:t>
    </dgm:pt>
    <dgm:pt modelId="{31C3920A-33BC-4C2D-981D-67AED5CC1514}" type="sibTrans" cxnId="{E44AED96-7082-4DB5-A538-30DEFE4AE519}">
      <dgm:prSet/>
      <dgm:spPr/>
      <dgm:t>
        <a:bodyPr/>
        <a:lstStyle/>
        <a:p>
          <a:endParaRPr lang="en-US"/>
        </a:p>
      </dgm:t>
    </dgm:pt>
    <dgm:pt modelId="{84B0D951-B1F0-40AC-A69A-1EB253852917}">
      <dgm:prSet phldrT="[Text]"/>
      <dgm:spPr/>
      <dgm:t>
        <a:bodyPr/>
        <a:lstStyle/>
        <a:p>
          <a:r>
            <a:rPr lang="en-US" dirty="0" smtClean="0"/>
            <a:t>3</a:t>
          </a:r>
          <a:endParaRPr lang="en-US" dirty="0"/>
        </a:p>
      </dgm:t>
    </dgm:pt>
    <dgm:pt modelId="{F8169A22-D1E2-48B2-ABE1-936783A1C00C}" type="parTrans" cxnId="{F6E98DCD-9D88-42D8-99FB-9FF9FE9BE5A0}">
      <dgm:prSet/>
      <dgm:spPr/>
      <dgm:t>
        <a:bodyPr/>
        <a:lstStyle/>
        <a:p>
          <a:endParaRPr lang="en-US"/>
        </a:p>
      </dgm:t>
    </dgm:pt>
    <dgm:pt modelId="{2EE3A53E-00A0-4C9E-96B7-77077412382F}" type="sibTrans" cxnId="{F6E98DCD-9D88-42D8-99FB-9FF9FE9BE5A0}">
      <dgm:prSet/>
      <dgm:spPr/>
      <dgm:t>
        <a:bodyPr/>
        <a:lstStyle/>
        <a:p>
          <a:endParaRPr lang="en-US"/>
        </a:p>
      </dgm:t>
    </dgm:pt>
    <dgm:pt modelId="{44949EC2-0F37-4C40-BBFA-3CF8CA30B881}">
      <dgm:prSet phldrT="[Text]"/>
      <dgm:spPr/>
      <dgm:t>
        <a:bodyPr/>
        <a:lstStyle/>
        <a:p>
          <a:r>
            <a:rPr lang="en-US" dirty="0" smtClean="0"/>
            <a:t>Instructor</a:t>
          </a:r>
          <a:endParaRPr lang="en-US" dirty="0"/>
        </a:p>
      </dgm:t>
    </dgm:pt>
    <dgm:pt modelId="{1B62AB51-5D29-4C24-8C00-026E9DA62067}" type="parTrans" cxnId="{ED4281A8-9FC6-4ABA-B22A-48A2FF0F3935}">
      <dgm:prSet/>
      <dgm:spPr/>
      <dgm:t>
        <a:bodyPr/>
        <a:lstStyle/>
        <a:p>
          <a:endParaRPr lang="en-US"/>
        </a:p>
      </dgm:t>
    </dgm:pt>
    <dgm:pt modelId="{3ACF2DDA-50E4-4D85-BDEB-C627EE4FFA2B}" type="sibTrans" cxnId="{ED4281A8-9FC6-4ABA-B22A-48A2FF0F3935}">
      <dgm:prSet/>
      <dgm:spPr/>
      <dgm:t>
        <a:bodyPr/>
        <a:lstStyle/>
        <a:p>
          <a:endParaRPr lang="en-US"/>
        </a:p>
      </dgm:t>
    </dgm:pt>
    <dgm:pt modelId="{CF670399-3C6F-4464-AB4D-592A99FE31EB}">
      <dgm:prSet phldrT="[Text]"/>
      <dgm:spPr/>
      <dgm:t>
        <a:bodyPr/>
        <a:lstStyle/>
        <a:p>
          <a:r>
            <a:rPr lang="en-US" dirty="0" smtClean="0"/>
            <a:t>Associate Dean</a:t>
          </a:r>
          <a:endParaRPr lang="en-US" dirty="0"/>
        </a:p>
      </dgm:t>
    </dgm:pt>
    <dgm:pt modelId="{D7CADA31-4404-4EA9-901E-B4773965211E}" type="parTrans" cxnId="{A5501FBD-0901-4BA1-82AC-B31B376BA512}">
      <dgm:prSet/>
      <dgm:spPr/>
      <dgm:t>
        <a:bodyPr/>
        <a:lstStyle/>
        <a:p>
          <a:endParaRPr lang="en-US"/>
        </a:p>
      </dgm:t>
    </dgm:pt>
    <dgm:pt modelId="{EEE45954-4FB5-408B-9528-DE5F287B2705}" type="sibTrans" cxnId="{A5501FBD-0901-4BA1-82AC-B31B376BA512}">
      <dgm:prSet/>
      <dgm:spPr/>
      <dgm:t>
        <a:bodyPr/>
        <a:lstStyle/>
        <a:p>
          <a:endParaRPr lang="en-US"/>
        </a:p>
      </dgm:t>
    </dgm:pt>
    <dgm:pt modelId="{8745599F-C7E2-4604-8592-C62A79CEB708}" type="pres">
      <dgm:prSet presAssocID="{3A4A5561-6E6D-4504-895B-F20E05B7A570}" presName="linearFlow" presStyleCnt="0">
        <dgm:presLayoutVars>
          <dgm:dir/>
          <dgm:animLvl val="lvl"/>
          <dgm:resizeHandles val="exact"/>
        </dgm:presLayoutVars>
      </dgm:prSet>
      <dgm:spPr/>
      <dgm:t>
        <a:bodyPr/>
        <a:lstStyle/>
        <a:p>
          <a:endParaRPr lang="en-US"/>
        </a:p>
      </dgm:t>
    </dgm:pt>
    <dgm:pt modelId="{ECE6BAE0-5B2C-42A1-984D-7E18BB935462}" type="pres">
      <dgm:prSet presAssocID="{B0A2419E-5D0C-4BE7-8503-D4426130E8A7}" presName="composite" presStyleCnt="0"/>
      <dgm:spPr/>
    </dgm:pt>
    <dgm:pt modelId="{3BA49F30-2C1D-4605-A8AF-315017293726}" type="pres">
      <dgm:prSet presAssocID="{B0A2419E-5D0C-4BE7-8503-D4426130E8A7}" presName="parentText" presStyleLbl="alignNode1" presStyleIdx="0" presStyleCnt="3">
        <dgm:presLayoutVars>
          <dgm:chMax val="1"/>
          <dgm:bulletEnabled val="1"/>
        </dgm:presLayoutVars>
      </dgm:prSet>
      <dgm:spPr/>
      <dgm:t>
        <a:bodyPr/>
        <a:lstStyle/>
        <a:p>
          <a:endParaRPr lang="en-US"/>
        </a:p>
      </dgm:t>
    </dgm:pt>
    <dgm:pt modelId="{6FD31BF6-798E-4DC9-889B-41A7957968BA}" type="pres">
      <dgm:prSet presAssocID="{B0A2419E-5D0C-4BE7-8503-D4426130E8A7}" presName="descendantText" presStyleLbl="alignAcc1" presStyleIdx="0" presStyleCnt="3" custLinFactNeighborX="549" custLinFactNeighborY="5143">
        <dgm:presLayoutVars>
          <dgm:bulletEnabled val="1"/>
        </dgm:presLayoutVars>
      </dgm:prSet>
      <dgm:spPr/>
      <dgm:t>
        <a:bodyPr/>
        <a:lstStyle/>
        <a:p>
          <a:endParaRPr lang="en-US"/>
        </a:p>
      </dgm:t>
    </dgm:pt>
    <dgm:pt modelId="{BE03B0AC-074F-47FA-89DB-40ED7165737B}" type="pres">
      <dgm:prSet presAssocID="{4628F3A9-2969-40BA-A824-70477B7685A8}" presName="sp" presStyleCnt="0"/>
      <dgm:spPr/>
    </dgm:pt>
    <dgm:pt modelId="{71D25E66-16B2-4C8F-ADB7-4A1BA50D8CF0}" type="pres">
      <dgm:prSet presAssocID="{62234D2D-94FA-414F-91DE-40BC70D1B6DC}" presName="composite" presStyleCnt="0"/>
      <dgm:spPr/>
    </dgm:pt>
    <dgm:pt modelId="{23B1EF42-2E4F-4BD9-A2D6-B684C111B6C4}" type="pres">
      <dgm:prSet presAssocID="{62234D2D-94FA-414F-91DE-40BC70D1B6DC}" presName="parentText" presStyleLbl="alignNode1" presStyleIdx="1" presStyleCnt="3">
        <dgm:presLayoutVars>
          <dgm:chMax val="1"/>
          <dgm:bulletEnabled val="1"/>
        </dgm:presLayoutVars>
      </dgm:prSet>
      <dgm:spPr/>
      <dgm:t>
        <a:bodyPr/>
        <a:lstStyle/>
        <a:p>
          <a:endParaRPr lang="en-US"/>
        </a:p>
      </dgm:t>
    </dgm:pt>
    <dgm:pt modelId="{BD4A6B33-D5C7-4C26-95EE-1F647EF40863}" type="pres">
      <dgm:prSet presAssocID="{62234D2D-94FA-414F-91DE-40BC70D1B6DC}" presName="descendantText" presStyleLbl="alignAcc1" presStyleIdx="1" presStyleCnt="3">
        <dgm:presLayoutVars>
          <dgm:bulletEnabled val="1"/>
        </dgm:presLayoutVars>
      </dgm:prSet>
      <dgm:spPr/>
      <dgm:t>
        <a:bodyPr/>
        <a:lstStyle/>
        <a:p>
          <a:endParaRPr lang="en-US"/>
        </a:p>
      </dgm:t>
    </dgm:pt>
    <dgm:pt modelId="{C1B41D97-6828-4D03-A7D0-88001F74EF39}" type="pres">
      <dgm:prSet presAssocID="{25477DDC-3F3F-45C2-8A8D-F4B3F90BFFF6}" presName="sp" presStyleCnt="0"/>
      <dgm:spPr/>
    </dgm:pt>
    <dgm:pt modelId="{EC0A51B6-581D-4257-BF33-7F4DA75633E1}" type="pres">
      <dgm:prSet presAssocID="{84B0D951-B1F0-40AC-A69A-1EB253852917}" presName="composite" presStyleCnt="0"/>
      <dgm:spPr/>
    </dgm:pt>
    <dgm:pt modelId="{036FE836-F29B-43F1-BC61-F2A31446BF4C}" type="pres">
      <dgm:prSet presAssocID="{84B0D951-B1F0-40AC-A69A-1EB253852917}" presName="parentText" presStyleLbl="alignNode1" presStyleIdx="2" presStyleCnt="3">
        <dgm:presLayoutVars>
          <dgm:chMax val="1"/>
          <dgm:bulletEnabled val="1"/>
        </dgm:presLayoutVars>
      </dgm:prSet>
      <dgm:spPr/>
      <dgm:t>
        <a:bodyPr/>
        <a:lstStyle/>
        <a:p>
          <a:endParaRPr lang="en-US"/>
        </a:p>
      </dgm:t>
    </dgm:pt>
    <dgm:pt modelId="{8FD05AD9-1D75-4C2F-9490-E87CA7838C44}" type="pres">
      <dgm:prSet presAssocID="{84B0D951-B1F0-40AC-A69A-1EB253852917}" presName="descendantText" presStyleLbl="alignAcc1" presStyleIdx="2" presStyleCnt="3">
        <dgm:presLayoutVars>
          <dgm:bulletEnabled val="1"/>
        </dgm:presLayoutVars>
      </dgm:prSet>
      <dgm:spPr/>
      <dgm:t>
        <a:bodyPr/>
        <a:lstStyle/>
        <a:p>
          <a:endParaRPr lang="en-US"/>
        </a:p>
      </dgm:t>
    </dgm:pt>
  </dgm:ptLst>
  <dgm:cxnLst>
    <dgm:cxn modelId="{ED4281A8-9FC6-4ABA-B22A-48A2FF0F3935}" srcId="{84B0D951-B1F0-40AC-A69A-1EB253852917}" destId="{44949EC2-0F37-4C40-BBFA-3CF8CA30B881}" srcOrd="0" destOrd="0" parTransId="{1B62AB51-5D29-4C24-8C00-026E9DA62067}" sibTransId="{3ACF2DDA-50E4-4D85-BDEB-C627EE4FFA2B}"/>
    <dgm:cxn modelId="{C7F7B63F-CD90-40C0-9872-8DE71C4530C9}" srcId="{3A4A5561-6E6D-4504-895B-F20E05B7A570}" destId="{62234D2D-94FA-414F-91DE-40BC70D1B6DC}" srcOrd="1" destOrd="0" parTransId="{2E0BAE30-BCCE-4415-992E-B444FB0CB50C}" sibTransId="{25477DDC-3F3F-45C2-8A8D-F4B3F90BFFF6}"/>
    <dgm:cxn modelId="{6430DD2F-0681-458A-9A0A-8AA8E88F648F}" type="presOf" srcId="{84B0D951-B1F0-40AC-A69A-1EB253852917}" destId="{036FE836-F29B-43F1-BC61-F2A31446BF4C}" srcOrd="0" destOrd="0" presId="urn:microsoft.com/office/officeart/2005/8/layout/chevron2"/>
    <dgm:cxn modelId="{C7F44A10-39A4-4EEB-A84D-03F7390102D0}" type="presOf" srcId="{CFB5ACC3-1D53-4222-8A6F-27C8B91D0372}" destId="{BD4A6B33-D5C7-4C26-95EE-1F647EF40863}" srcOrd="0" destOrd="0" presId="urn:microsoft.com/office/officeart/2005/8/layout/chevron2"/>
    <dgm:cxn modelId="{E765F29A-C34C-4F8D-852B-4D3EFBDBF46A}" type="presOf" srcId="{62234D2D-94FA-414F-91DE-40BC70D1B6DC}" destId="{23B1EF42-2E4F-4BD9-A2D6-B684C111B6C4}" srcOrd="0" destOrd="0" presId="urn:microsoft.com/office/officeart/2005/8/layout/chevron2"/>
    <dgm:cxn modelId="{2DCCB8B4-B03D-40BF-B1C9-B9A62613CB06}" type="presOf" srcId="{11977839-EC1E-4E53-A288-16F32D9051E8}" destId="{6FD31BF6-798E-4DC9-889B-41A7957968BA}" srcOrd="0" destOrd="0" presId="urn:microsoft.com/office/officeart/2005/8/layout/chevron2"/>
    <dgm:cxn modelId="{EA5CD5C2-C78D-4175-B73D-B1DC2D53F414}" srcId="{3A4A5561-6E6D-4504-895B-F20E05B7A570}" destId="{B0A2419E-5D0C-4BE7-8503-D4426130E8A7}" srcOrd="0" destOrd="0" parTransId="{FDE9532C-8088-4460-AD84-3844C45F6FAC}" sibTransId="{4628F3A9-2969-40BA-A824-70477B7685A8}"/>
    <dgm:cxn modelId="{BF5B4342-89FE-4CA1-8AFC-3C639E546A8F}" type="presOf" srcId="{CF670399-3C6F-4464-AB4D-592A99FE31EB}" destId="{BD4A6B33-D5C7-4C26-95EE-1F647EF40863}" srcOrd="0" destOrd="1" presId="urn:microsoft.com/office/officeart/2005/8/layout/chevron2"/>
    <dgm:cxn modelId="{560AF82D-7CA5-4ED2-9366-95A734759D83}" type="presOf" srcId="{B0A2419E-5D0C-4BE7-8503-D4426130E8A7}" destId="{3BA49F30-2C1D-4605-A8AF-315017293726}" srcOrd="0" destOrd="0" presId="urn:microsoft.com/office/officeart/2005/8/layout/chevron2"/>
    <dgm:cxn modelId="{32D10ECC-B1FB-432D-8BAA-AC1BD65C2990}" srcId="{B0A2419E-5D0C-4BE7-8503-D4426130E8A7}" destId="{11977839-EC1E-4E53-A288-16F32D9051E8}" srcOrd="0" destOrd="0" parTransId="{3687C0A9-5E08-464D-82AB-C98999A5B7C0}" sibTransId="{51250556-B12F-4031-B08E-A8DED890F20D}"/>
    <dgm:cxn modelId="{CC81CC44-6291-41E7-A4CD-559D4D6DC6FB}" type="presOf" srcId="{44949EC2-0F37-4C40-BBFA-3CF8CA30B881}" destId="{8FD05AD9-1D75-4C2F-9490-E87CA7838C44}" srcOrd="0" destOrd="0" presId="urn:microsoft.com/office/officeart/2005/8/layout/chevron2"/>
    <dgm:cxn modelId="{F6E98DCD-9D88-42D8-99FB-9FF9FE9BE5A0}" srcId="{3A4A5561-6E6D-4504-895B-F20E05B7A570}" destId="{84B0D951-B1F0-40AC-A69A-1EB253852917}" srcOrd="2" destOrd="0" parTransId="{F8169A22-D1E2-48B2-ABE1-936783A1C00C}" sibTransId="{2EE3A53E-00A0-4C9E-96B7-77077412382F}"/>
    <dgm:cxn modelId="{A5501FBD-0901-4BA1-82AC-B31B376BA512}" srcId="{62234D2D-94FA-414F-91DE-40BC70D1B6DC}" destId="{CF670399-3C6F-4464-AB4D-592A99FE31EB}" srcOrd="1" destOrd="0" parTransId="{D7CADA31-4404-4EA9-901E-B4773965211E}" sibTransId="{EEE45954-4FB5-408B-9528-DE5F287B2705}"/>
    <dgm:cxn modelId="{6C448160-9725-4F4C-8729-2C2E21B36631}" type="presOf" srcId="{3A4A5561-6E6D-4504-895B-F20E05B7A570}" destId="{8745599F-C7E2-4604-8592-C62A79CEB708}" srcOrd="0" destOrd="0" presId="urn:microsoft.com/office/officeart/2005/8/layout/chevron2"/>
    <dgm:cxn modelId="{E44AED96-7082-4DB5-A538-30DEFE4AE519}" srcId="{62234D2D-94FA-414F-91DE-40BC70D1B6DC}" destId="{CFB5ACC3-1D53-4222-8A6F-27C8B91D0372}" srcOrd="0" destOrd="0" parTransId="{5B5F6849-4E75-4ED4-B270-FFB006705562}" sibTransId="{31C3920A-33BC-4C2D-981D-67AED5CC1514}"/>
    <dgm:cxn modelId="{D23EC075-8BDF-4521-88E6-18F7C9CF06FA}" type="presParOf" srcId="{8745599F-C7E2-4604-8592-C62A79CEB708}" destId="{ECE6BAE0-5B2C-42A1-984D-7E18BB935462}" srcOrd="0" destOrd="0" presId="urn:microsoft.com/office/officeart/2005/8/layout/chevron2"/>
    <dgm:cxn modelId="{40EC5DE2-F76F-4E6F-8E30-E14F07D2AAD0}" type="presParOf" srcId="{ECE6BAE0-5B2C-42A1-984D-7E18BB935462}" destId="{3BA49F30-2C1D-4605-A8AF-315017293726}" srcOrd="0" destOrd="0" presId="urn:microsoft.com/office/officeart/2005/8/layout/chevron2"/>
    <dgm:cxn modelId="{2A81DA94-74E1-42C3-B2E6-C64D9386A878}" type="presParOf" srcId="{ECE6BAE0-5B2C-42A1-984D-7E18BB935462}" destId="{6FD31BF6-798E-4DC9-889B-41A7957968BA}" srcOrd="1" destOrd="0" presId="urn:microsoft.com/office/officeart/2005/8/layout/chevron2"/>
    <dgm:cxn modelId="{4C3924CC-CDDE-4FC0-81A6-DA7EB336A122}" type="presParOf" srcId="{8745599F-C7E2-4604-8592-C62A79CEB708}" destId="{BE03B0AC-074F-47FA-89DB-40ED7165737B}" srcOrd="1" destOrd="0" presId="urn:microsoft.com/office/officeart/2005/8/layout/chevron2"/>
    <dgm:cxn modelId="{1EEEAE59-F105-4D00-BC4E-838CF9F91FB8}" type="presParOf" srcId="{8745599F-C7E2-4604-8592-C62A79CEB708}" destId="{71D25E66-16B2-4C8F-ADB7-4A1BA50D8CF0}" srcOrd="2" destOrd="0" presId="urn:microsoft.com/office/officeart/2005/8/layout/chevron2"/>
    <dgm:cxn modelId="{5BB8C9EE-D0D2-4392-B086-CE027D70C5AC}" type="presParOf" srcId="{71D25E66-16B2-4C8F-ADB7-4A1BA50D8CF0}" destId="{23B1EF42-2E4F-4BD9-A2D6-B684C111B6C4}" srcOrd="0" destOrd="0" presId="urn:microsoft.com/office/officeart/2005/8/layout/chevron2"/>
    <dgm:cxn modelId="{F4EC839D-A6E3-4880-8C5E-DA0F0CC7C43E}" type="presParOf" srcId="{71D25E66-16B2-4C8F-ADB7-4A1BA50D8CF0}" destId="{BD4A6B33-D5C7-4C26-95EE-1F647EF40863}" srcOrd="1" destOrd="0" presId="urn:microsoft.com/office/officeart/2005/8/layout/chevron2"/>
    <dgm:cxn modelId="{7C74BD2F-9C4F-4B5B-B62F-0EDC9F23A2A1}" type="presParOf" srcId="{8745599F-C7E2-4604-8592-C62A79CEB708}" destId="{C1B41D97-6828-4D03-A7D0-88001F74EF39}" srcOrd="3" destOrd="0" presId="urn:microsoft.com/office/officeart/2005/8/layout/chevron2"/>
    <dgm:cxn modelId="{B8F58B59-56F2-4859-9706-DECE9144D323}" type="presParOf" srcId="{8745599F-C7E2-4604-8592-C62A79CEB708}" destId="{EC0A51B6-581D-4257-BF33-7F4DA75633E1}" srcOrd="4" destOrd="0" presId="urn:microsoft.com/office/officeart/2005/8/layout/chevron2"/>
    <dgm:cxn modelId="{166C0E2C-7183-4E21-A1FD-D897FBC7D61F}" type="presParOf" srcId="{EC0A51B6-581D-4257-BF33-7F4DA75633E1}" destId="{036FE836-F29B-43F1-BC61-F2A31446BF4C}" srcOrd="0" destOrd="0" presId="urn:microsoft.com/office/officeart/2005/8/layout/chevron2"/>
    <dgm:cxn modelId="{920EC6AC-F9BB-434B-9A0A-AC9C37138F9E}" type="presParOf" srcId="{EC0A51B6-581D-4257-BF33-7F4DA75633E1}" destId="{8FD05AD9-1D75-4C2F-9490-E87CA7838C4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4B9A02-DB0F-4D83-A984-88101B73767F}">
      <dsp:nvSpPr>
        <dsp:cNvPr id="0" name=""/>
        <dsp:cNvSpPr/>
      </dsp:nvSpPr>
      <dsp:spPr>
        <a:xfrm>
          <a:off x="1464691" y="936566"/>
          <a:ext cx="1185416" cy="770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Be designed well with efficient navigation</a:t>
          </a:r>
          <a:endParaRPr lang="en-US" sz="1100" kern="1200" dirty="0"/>
        </a:p>
      </dsp:txBody>
      <dsp:txXfrm>
        <a:off x="1464691" y="936566"/>
        <a:ext cx="1185416" cy="770520"/>
      </dsp:txXfrm>
    </dsp:sp>
    <dsp:sp modelId="{A84D84F1-B257-4D49-AE62-C5597A281AEA}">
      <dsp:nvSpPr>
        <dsp:cNvPr id="0" name=""/>
        <dsp:cNvSpPr/>
      </dsp:nvSpPr>
      <dsp:spPr>
        <a:xfrm>
          <a:off x="517696" y="1321826"/>
          <a:ext cx="3079406" cy="3079406"/>
        </a:xfrm>
        <a:custGeom>
          <a:avLst/>
          <a:gdLst/>
          <a:ahLst/>
          <a:cxnLst/>
          <a:rect l="0" t="0" r="0" b="0"/>
          <a:pathLst>
            <a:path>
              <a:moveTo>
                <a:pt x="2140558" y="122078"/>
              </a:moveTo>
              <a:arcTo wR="1539703" hR="1539703" stAng="17578169" swAng="19619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ECC249-879A-47A3-B796-9B8EA76187AE}">
      <dsp:nvSpPr>
        <dsp:cNvPr id="0" name=""/>
        <dsp:cNvSpPr/>
      </dsp:nvSpPr>
      <dsp:spPr>
        <a:xfrm>
          <a:off x="2929036" y="2000475"/>
          <a:ext cx="1185416" cy="770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Assess &amp; evaluate learning clearly</a:t>
          </a:r>
          <a:endParaRPr lang="en-US" sz="1100" kern="1200" dirty="0"/>
        </a:p>
      </dsp:txBody>
      <dsp:txXfrm>
        <a:off x="2929036" y="2000475"/>
        <a:ext cx="1185416" cy="770520"/>
      </dsp:txXfrm>
    </dsp:sp>
    <dsp:sp modelId="{1CA0D1F8-ABBB-47BA-8884-E228BB848A75}">
      <dsp:nvSpPr>
        <dsp:cNvPr id="0" name=""/>
        <dsp:cNvSpPr/>
      </dsp:nvSpPr>
      <dsp:spPr>
        <a:xfrm>
          <a:off x="517696" y="1321826"/>
          <a:ext cx="3079406" cy="3079406"/>
        </a:xfrm>
        <a:custGeom>
          <a:avLst/>
          <a:gdLst/>
          <a:ahLst/>
          <a:cxnLst/>
          <a:rect l="0" t="0" r="0" b="0"/>
          <a:pathLst>
            <a:path>
              <a:moveTo>
                <a:pt x="3077290" y="1459012"/>
              </a:moveTo>
              <a:arcTo wR="1539703" hR="1539703" stAng="21419756" swAng="21966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637964-D65B-4BA3-AAB9-58EA9525AEE3}">
      <dsp:nvSpPr>
        <dsp:cNvPr id="0" name=""/>
        <dsp:cNvSpPr/>
      </dsp:nvSpPr>
      <dsp:spPr>
        <a:xfrm>
          <a:off x="2369706" y="3721916"/>
          <a:ext cx="1185416" cy="770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Provide learner support &amp; resources</a:t>
          </a:r>
          <a:endParaRPr lang="en-US" sz="1100" kern="1200" dirty="0"/>
        </a:p>
      </dsp:txBody>
      <dsp:txXfrm>
        <a:off x="2369706" y="3721916"/>
        <a:ext cx="1185416" cy="770520"/>
      </dsp:txXfrm>
    </dsp:sp>
    <dsp:sp modelId="{CF2FB2CC-99C7-4FA0-A16A-E565A2163E2D}">
      <dsp:nvSpPr>
        <dsp:cNvPr id="0" name=""/>
        <dsp:cNvSpPr/>
      </dsp:nvSpPr>
      <dsp:spPr>
        <a:xfrm>
          <a:off x="517696" y="1321826"/>
          <a:ext cx="3079406" cy="3079406"/>
        </a:xfrm>
        <a:custGeom>
          <a:avLst/>
          <a:gdLst/>
          <a:ahLst/>
          <a:cxnLst/>
          <a:rect l="0" t="0" r="0" b="0"/>
          <a:pathLst>
            <a:path>
              <a:moveTo>
                <a:pt x="1845891" y="3048655"/>
              </a:moveTo>
              <a:arcTo wR="1539703" hR="1539703" stAng="4711776" swAng="137644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69D0BC-6520-4DB2-8CCA-A398282BD10D}">
      <dsp:nvSpPr>
        <dsp:cNvPr id="0" name=""/>
        <dsp:cNvSpPr/>
      </dsp:nvSpPr>
      <dsp:spPr>
        <a:xfrm>
          <a:off x="559677" y="3721916"/>
          <a:ext cx="1185416" cy="770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Use technology appropriately</a:t>
          </a:r>
          <a:endParaRPr lang="en-US" sz="1100" kern="1200" dirty="0"/>
        </a:p>
      </dsp:txBody>
      <dsp:txXfrm>
        <a:off x="559677" y="3721916"/>
        <a:ext cx="1185416" cy="770520"/>
      </dsp:txXfrm>
    </dsp:sp>
    <dsp:sp modelId="{A76650B5-6722-486E-851E-F6AD02795D71}">
      <dsp:nvSpPr>
        <dsp:cNvPr id="0" name=""/>
        <dsp:cNvSpPr/>
      </dsp:nvSpPr>
      <dsp:spPr>
        <a:xfrm>
          <a:off x="517696" y="1321826"/>
          <a:ext cx="3079406" cy="3079406"/>
        </a:xfrm>
        <a:custGeom>
          <a:avLst/>
          <a:gdLst/>
          <a:ahLst/>
          <a:cxnLst/>
          <a:rect l="0" t="0" r="0" b="0"/>
          <a:pathLst>
            <a:path>
              <a:moveTo>
                <a:pt x="257340" y="2391895"/>
              </a:moveTo>
              <a:arcTo wR="1539703" hR="1539703" stAng="8783641" swAng="21966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9C9D27-3B22-4013-AB1C-C0B98AFFDEBF}">
      <dsp:nvSpPr>
        <dsp:cNvPr id="0" name=""/>
        <dsp:cNvSpPr/>
      </dsp:nvSpPr>
      <dsp:spPr>
        <a:xfrm>
          <a:off x="347" y="2000475"/>
          <a:ext cx="1185416" cy="770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Foster student interaction / engagement</a:t>
          </a:r>
          <a:endParaRPr lang="en-US" sz="1100" kern="1200" dirty="0"/>
        </a:p>
      </dsp:txBody>
      <dsp:txXfrm>
        <a:off x="347" y="2000475"/>
        <a:ext cx="1185416" cy="770520"/>
      </dsp:txXfrm>
    </dsp:sp>
    <dsp:sp modelId="{4B49E36E-245E-412B-B489-D91AC2110D9C}">
      <dsp:nvSpPr>
        <dsp:cNvPr id="0" name=""/>
        <dsp:cNvSpPr/>
      </dsp:nvSpPr>
      <dsp:spPr>
        <a:xfrm>
          <a:off x="517696" y="1321826"/>
          <a:ext cx="3079406" cy="3079406"/>
        </a:xfrm>
        <a:custGeom>
          <a:avLst/>
          <a:gdLst/>
          <a:ahLst/>
          <a:cxnLst/>
          <a:rect l="0" t="0" r="0" b="0"/>
          <a:pathLst>
            <a:path>
              <a:moveTo>
                <a:pt x="268237" y="671336"/>
              </a:moveTo>
              <a:arcTo wR="1539703" hR="1539703" stAng="12859904" swAng="196192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509BC7-9818-4E7B-BBA9-19702F73394F}">
      <dsp:nvSpPr>
        <dsp:cNvPr id="0" name=""/>
        <dsp:cNvSpPr/>
      </dsp:nvSpPr>
      <dsp:spPr>
        <a:xfrm>
          <a:off x="1464691" y="406341"/>
          <a:ext cx="1185416" cy="7705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Instructional Design Team </a:t>
          </a:r>
          <a:endParaRPr lang="en-US" sz="1100" kern="1200" dirty="0"/>
        </a:p>
      </dsp:txBody>
      <dsp:txXfrm>
        <a:off x="1464691" y="406341"/>
        <a:ext cx="1185416" cy="770520"/>
      </dsp:txXfrm>
    </dsp:sp>
    <dsp:sp modelId="{9D04B922-DC70-4CD6-9591-E83064D6FBC6}">
      <dsp:nvSpPr>
        <dsp:cNvPr id="0" name=""/>
        <dsp:cNvSpPr/>
      </dsp:nvSpPr>
      <dsp:spPr>
        <a:xfrm>
          <a:off x="517696" y="791601"/>
          <a:ext cx="3079406" cy="3079406"/>
        </a:xfrm>
        <a:custGeom>
          <a:avLst/>
          <a:gdLst/>
          <a:ahLst/>
          <a:cxnLst/>
          <a:rect l="0" t="0" r="0" b="0"/>
          <a:pathLst>
            <a:path>
              <a:moveTo>
                <a:pt x="2140558" y="122078"/>
              </a:moveTo>
              <a:arcTo wR="1539703" hR="1539703" stAng="17578169" swAng="1961928"/>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492AE0-DA25-4A7E-ABC4-007345719595}">
      <dsp:nvSpPr>
        <dsp:cNvPr id="0" name=""/>
        <dsp:cNvSpPr/>
      </dsp:nvSpPr>
      <dsp:spPr>
        <a:xfrm>
          <a:off x="2929036" y="1470250"/>
          <a:ext cx="1185416" cy="7705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Academic Team</a:t>
          </a:r>
          <a:endParaRPr lang="en-US" sz="1100" kern="1200" dirty="0"/>
        </a:p>
      </dsp:txBody>
      <dsp:txXfrm>
        <a:off x="2929036" y="1470250"/>
        <a:ext cx="1185416" cy="770520"/>
      </dsp:txXfrm>
    </dsp:sp>
    <dsp:sp modelId="{BB4A7EAC-6CEE-4E92-8E6F-1245E215021F}">
      <dsp:nvSpPr>
        <dsp:cNvPr id="0" name=""/>
        <dsp:cNvSpPr/>
      </dsp:nvSpPr>
      <dsp:spPr>
        <a:xfrm>
          <a:off x="517696" y="791601"/>
          <a:ext cx="3079406" cy="3079406"/>
        </a:xfrm>
        <a:custGeom>
          <a:avLst/>
          <a:gdLst/>
          <a:ahLst/>
          <a:cxnLst/>
          <a:rect l="0" t="0" r="0" b="0"/>
          <a:pathLst>
            <a:path>
              <a:moveTo>
                <a:pt x="3077290" y="1459012"/>
              </a:moveTo>
              <a:arcTo wR="1539703" hR="1539703" stAng="21419756" swAng="219660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7EFA0BA-F5C8-4ECC-BA0D-09F6544A909D}">
      <dsp:nvSpPr>
        <dsp:cNvPr id="0" name=""/>
        <dsp:cNvSpPr/>
      </dsp:nvSpPr>
      <dsp:spPr>
        <a:xfrm>
          <a:off x="2369706" y="3191691"/>
          <a:ext cx="1185416" cy="7705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Academic, Academic Tech, &amp;  Student Services Team</a:t>
          </a:r>
          <a:endParaRPr lang="en-US" sz="1100" kern="1200" dirty="0"/>
        </a:p>
      </dsp:txBody>
      <dsp:txXfrm>
        <a:off x="2369706" y="3191691"/>
        <a:ext cx="1185416" cy="770520"/>
      </dsp:txXfrm>
    </dsp:sp>
    <dsp:sp modelId="{323021BE-0873-4053-844B-D8915BB95333}">
      <dsp:nvSpPr>
        <dsp:cNvPr id="0" name=""/>
        <dsp:cNvSpPr/>
      </dsp:nvSpPr>
      <dsp:spPr>
        <a:xfrm>
          <a:off x="517696" y="791601"/>
          <a:ext cx="3079406" cy="3079406"/>
        </a:xfrm>
        <a:custGeom>
          <a:avLst/>
          <a:gdLst/>
          <a:ahLst/>
          <a:cxnLst/>
          <a:rect l="0" t="0" r="0" b="0"/>
          <a:pathLst>
            <a:path>
              <a:moveTo>
                <a:pt x="1845891" y="3048655"/>
              </a:moveTo>
              <a:arcTo wR="1539703" hR="1539703" stAng="4711776" swAng="1376448"/>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68D66A-3A1E-49C8-82DC-DCCC4AB7B6AF}">
      <dsp:nvSpPr>
        <dsp:cNvPr id="0" name=""/>
        <dsp:cNvSpPr/>
      </dsp:nvSpPr>
      <dsp:spPr>
        <a:xfrm>
          <a:off x="559677" y="3191691"/>
          <a:ext cx="1185416" cy="7705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Academic Tech, Instructional Design,  Academic Team</a:t>
          </a:r>
          <a:endParaRPr lang="en-US" sz="1100" kern="1200" dirty="0"/>
        </a:p>
      </dsp:txBody>
      <dsp:txXfrm>
        <a:off x="559677" y="3191691"/>
        <a:ext cx="1185416" cy="770520"/>
      </dsp:txXfrm>
    </dsp:sp>
    <dsp:sp modelId="{0D097AD1-A772-4CF6-82F2-A63F5801B9B3}">
      <dsp:nvSpPr>
        <dsp:cNvPr id="0" name=""/>
        <dsp:cNvSpPr/>
      </dsp:nvSpPr>
      <dsp:spPr>
        <a:xfrm>
          <a:off x="517696" y="791601"/>
          <a:ext cx="3079406" cy="3079406"/>
        </a:xfrm>
        <a:custGeom>
          <a:avLst/>
          <a:gdLst/>
          <a:ahLst/>
          <a:cxnLst/>
          <a:rect l="0" t="0" r="0" b="0"/>
          <a:pathLst>
            <a:path>
              <a:moveTo>
                <a:pt x="257340" y="2391895"/>
              </a:moveTo>
              <a:arcTo wR="1539703" hR="1539703" stAng="8783641" swAng="219660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F8AA29-D962-42D7-BBD8-0091DCD8612A}">
      <dsp:nvSpPr>
        <dsp:cNvPr id="0" name=""/>
        <dsp:cNvSpPr/>
      </dsp:nvSpPr>
      <dsp:spPr>
        <a:xfrm>
          <a:off x="347" y="1470250"/>
          <a:ext cx="1185416" cy="7705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QA, Academic Team,  Training</a:t>
          </a:r>
          <a:endParaRPr lang="en-US" sz="1100" kern="1200" dirty="0"/>
        </a:p>
      </dsp:txBody>
      <dsp:txXfrm>
        <a:off x="347" y="1470250"/>
        <a:ext cx="1185416" cy="770520"/>
      </dsp:txXfrm>
    </dsp:sp>
    <dsp:sp modelId="{AFFC9137-560F-4C65-A45F-1DA73452B969}">
      <dsp:nvSpPr>
        <dsp:cNvPr id="0" name=""/>
        <dsp:cNvSpPr/>
      </dsp:nvSpPr>
      <dsp:spPr>
        <a:xfrm>
          <a:off x="517696" y="791601"/>
          <a:ext cx="3079406" cy="3079406"/>
        </a:xfrm>
        <a:custGeom>
          <a:avLst/>
          <a:gdLst/>
          <a:ahLst/>
          <a:cxnLst/>
          <a:rect l="0" t="0" r="0" b="0"/>
          <a:pathLst>
            <a:path>
              <a:moveTo>
                <a:pt x="268237" y="671336"/>
              </a:moveTo>
              <a:arcTo wR="1539703" hR="1539703" stAng="12859904" swAng="1961928"/>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A49F30-2C1D-4605-A8AF-315017293726}">
      <dsp:nvSpPr>
        <dsp:cNvPr id="0" name=""/>
        <dsp:cNvSpPr/>
      </dsp:nvSpPr>
      <dsp:spPr>
        <a:xfrm rot="5400000">
          <a:off x="-198830" y="199488"/>
          <a:ext cx="1325537" cy="927876"/>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1</a:t>
          </a:r>
          <a:endParaRPr lang="en-US" sz="2700" kern="1200" dirty="0"/>
        </a:p>
      </dsp:txBody>
      <dsp:txXfrm rot="5400000">
        <a:off x="-198830" y="199488"/>
        <a:ext cx="1325537" cy="927876"/>
      </dsp:txXfrm>
    </dsp:sp>
    <dsp:sp modelId="{6FD31BF6-798E-4DC9-889B-41A7957968BA}">
      <dsp:nvSpPr>
        <dsp:cNvPr id="0" name=""/>
        <dsp:cNvSpPr/>
      </dsp:nvSpPr>
      <dsp:spPr>
        <a:xfrm rot="5400000">
          <a:off x="3081138" y="-2108292"/>
          <a:ext cx="861599" cy="516812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Quality Assurance Evaluation</a:t>
          </a:r>
          <a:endParaRPr lang="en-US" sz="2600" kern="1200" dirty="0"/>
        </a:p>
      </dsp:txBody>
      <dsp:txXfrm rot="5400000">
        <a:off x="3081138" y="-2108292"/>
        <a:ext cx="861599" cy="5168123"/>
      </dsp:txXfrm>
    </dsp:sp>
    <dsp:sp modelId="{23B1EF42-2E4F-4BD9-A2D6-B684C111B6C4}">
      <dsp:nvSpPr>
        <dsp:cNvPr id="0" name=""/>
        <dsp:cNvSpPr/>
      </dsp:nvSpPr>
      <dsp:spPr>
        <a:xfrm rot="5400000">
          <a:off x="-198830" y="1326761"/>
          <a:ext cx="1325537" cy="927876"/>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2</a:t>
          </a:r>
          <a:endParaRPr lang="en-US" sz="2700" kern="1200" dirty="0"/>
        </a:p>
      </dsp:txBody>
      <dsp:txXfrm rot="5400000">
        <a:off x="-198830" y="1326761"/>
        <a:ext cx="1325537" cy="927876"/>
      </dsp:txXfrm>
    </dsp:sp>
    <dsp:sp modelId="{BD4A6B33-D5C7-4C26-95EE-1F647EF40863}">
      <dsp:nvSpPr>
        <dsp:cNvPr id="0" name=""/>
        <dsp:cNvSpPr/>
      </dsp:nvSpPr>
      <dsp:spPr>
        <a:xfrm rot="5400000">
          <a:off x="3081138" y="-1025330"/>
          <a:ext cx="861599" cy="516812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Program Chair</a:t>
          </a:r>
          <a:endParaRPr lang="en-US" sz="2600" kern="1200" dirty="0"/>
        </a:p>
        <a:p>
          <a:pPr marL="228600" lvl="1" indent="-228600" algn="l" defTabSz="1155700">
            <a:lnSpc>
              <a:spcPct val="90000"/>
            </a:lnSpc>
            <a:spcBef>
              <a:spcPct val="0"/>
            </a:spcBef>
            <a:spcAft>
              <a:spcPct val="15000"/>
            </a:spcAft>
            <a:buChar char="••"/>
          </a:pPr>
          <a:r>
            <a:rPr lang="en-US" sz="2600" kern="1200" dirty="0" smtClean="0"/>
            <a:t>Associate Dean</a:t>
          </a:r>
          <a:endParaRPr lang="en-US" sz="2600" kern="1200" dirty="0"/>
        </a:p>
      </dsp:txBody>
      <dsp:txXfrm rot="5400000">
        <a:off x="3081138" y="-1025330"/>
        <a:ext cx="861599" cy="5168123"/>
      </dsp:txXfrm>
    </dsp:sp>
    <dsp:sp modelId="{036FE836-F29B-43F1-BC61-F2A31446BF4C}">
      <dsp:nvSpPr>
        <dsp:cNvPr id="0" name=""/>
        <dsp:cNvSpPr/>
      </dsp:nvSpPr>
      <dsp:spPr>
        <a:xfrm rot="5400000">
          <a:off x="-198830" y="2454035"/>
          <a:ext cx="1325537" cy="927876"/>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3</a:t>
          </a:r>
          <a:endParaRPr lang="en-US" sz="2700" kern="1200" dirty="0"/>
        </a:p>
      </dsp:txBody>
      <dsp:txXfrm rot="5400000">
        <a:off x="-198830" y="2454035"/>
        <a:ext cx="1325537" cy="927876"/>
      </dsp:txXfrm>
    </dsp:sp>
    <dsp:sp modelId="{8FD05AD9-1D75-4C2F-9490-E87CA7838C44}">
      <dsp:nvSpPr>
        <dsp:cNvPr id="0" name=""/>
        <dsp:cNvSpPr/>
      </dsp:nvSpPr>
      <dsp:spPr>
        <a:xfrm rot="5400000">
          <a:off x="3081138" y="101942"/>
          <a:ext cx="861599" cy="5168123"/>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Instructor</a:t>
          </a:r>
          <a:endParaRPr lang="en-US" sz="2600" kern="1200" dirty="0"/>
        </a:p>
      </dsp:txBody>
      <dsp:txXfrm rot="5400000">
        <a:off x="3081138" y="101942"/>
        <a:ext cx="861599" cy="516812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9" tIns="46584" rIns="93169" bIns="46584" rtlCol="0"/>
          <a:lstStyle>
            <a:lvl1pPr algn="l">
              <a:defRPr sz="1200"/>
            </a:lvl1pPr>
          </a:lstStyle>
          <a:p>
            <a:endParaRPr lang="en-US"/>
          </a:p>
        </p:txBody>
      </p:sp>
      <p:sp>
        <p:nvSpPr>
          <p:cNvPr id="3" name="Date Placeholder 2"/>
          <p:cNvSpPr>
            <a:spLocks noGrp="1"/>
          </p:cNvSpPr>
          <p:nvPr>
            <p:ph type="dt" sz="quarter" idx="1"/>
          </p:nvPr>
        </p:nvSpPr>
        <p:spPr>
          <a:xfrm>
            <a:off x="3970937" y="0"/>
            <a:ext cx="3037840" cy="464820"/>
          </a:xfrm>
          <a:prstGeom prst="rect">
            <a:avLst/>
          </a:prstGeom>
        </p:spPr>
        <p:txBody>
          <a:bodyPr vert="horz" lIns="93169" tIns="46584" rIns="93169" bIns="46584" rtlCol="0"/>
          <a:lstStyle>
            <a:lvl1pPr algn="r">
              <a:defRPr sz="1200"/>
            </a:lvl1pPr>
          </a:lstStyle>
          <a:p>
            <a:fld id="{D462294F-BE37-40C5-944D-F86517ABB433}" type="datetimeFigureOut">
              <a:rPr lang="en-US" smtClean="0"/>
              <a:pPr/>
              <a:t>9/17/2013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9" tIns="46584" rIns="93169"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69" tIns="46584" rIns="93169" bIns="46584" rtlCol="0" anchor="b"/>
          <a:lstStyle>
            <a:lvl1pPr algn="r">
              <a:defRPr sz="1200"/>
            </a:lvl1pPr>
          </a:lstStyle>
          <a:p>
            <a:fld id="{D648AD23-5CB2-48AD-AA77-536000E9594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31" tIns="45716" rIns="91431" bIns="45716" rtlCol="0"/>
          <a:lstStyle>
            <a:lvl1pPr algn="r">
              <a:defRPr sz="1200"/>
            </a:lvl1pPr>
          </a:lstStyle>
          <a:p>
            <a:fld id="{2DCF39B0-545D-431D-AC63-87544D37F3F7}" type="datetimeFigureOut">
              <a:rPr lang="en-US" smtClean="0"/>
              <a:pPr/>
              <a:t>9/17/2013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31" tIns="45716" rIns="91431"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6"/>
            <a:ext cx="3038475" cy="465138"/>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lIns="91431" tIns="45716" rIns="91431" bIns="45716" rtlCol="0" anchor="b"/>
          <a:lstStyle>
            <a:lvl1pPr algn="r">
              <a:defRPr sz="1200"/>
            </a:lvl1pPr>
          </a:lstStyle>
          <a:p>
            <a:fld id="{2ED42422-3DB6-4D15-BA4E-842829A7A0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D42422-3DB6-4D15-BA4E-842829A7A0C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D42422-3DB6-4D15-BA4E-842829A7A0CB}"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Math in general: object is to</a:t>
            </a:r>
            <a:r>
              <a:rPr lang="en-US" baseline="0" dirty="0" smtClean="0"/>
              <a:t> solve problems and move on – so, not necessarily the same amt of re-engagement (other than at the clarification “how did you get that?” level)…dev-</a:t>
            </a:r>
            <a:r>
              <a:rPr lang="en-US" baseline="0" dirty="0" err="1" smtClean="0"/>
              <a:t>ed</a:t>
            </a:r>
            <a:r>
              <a:rPr lang="en-US" baseline="0" dirty="0" smtClean="0"/>
              <a:t>– lots of encouragement/acknowledgement, whereas that isn’t AS prominent in college-level classes</a:t>
            </a:r>
            <a:endParaRPr lang="en-US" dirty="0"/>
          </a:p>
        </p:txBody>
      </p:sp>
      <p:sp>
        <p:nvSpPr>
          <p:cNvPr id="4" name="Slide Number Placeholder 3"/>
          <p:cNvSpPr>
            <a:spLocks noGrp="1"/>
          </p:cNvSpPr>
          <p:nvPr>
            <p:ph type="sldNum" sz="quarter" idx="10"/>
          </p:nvPr>
        </p:nvSpPr>
        <p:spPr/>
        <p:txBody>
          <a:bodyPr/>
          <a:lstStyle/>
          <a:p>
            <a:fld id="{2ED42422-3DB6-4D15-BA4E-842829A7A0CB}"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329ACF5-9900-46DA-8D39-34B64FB20697}" type="datetimeFigureOut">
              <a:rPr lang="en-US" smtClean="0"/>
              <a:pPr/>
              <a:t>9/17/2013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27F4029-EDDF-471B-9C16-47E84D81C4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29ACF5-9900-46DA-8D39-34B64FB20697}"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F4029-EDDF-471B-9C16-47E84D81C4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29ACF5-9900-46DA-8D39-34B64FB20697}"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F4029-EDDF-471B-9C16-47E84D81C4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29ACF5-9900-46DA-8D39-34B64FB20697}"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F4029-EDDF-471B-9C16-47E84D81C4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329ACF5-9900-46DA-8D39-34B64FB20697}" type="datetimeFigureOut">
              <a:rPr lang="en-US" smtClean="0"/>
              <a:pPr/>
              <a:t>9/17/2013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F4029-EDDF-471B-9C16-47E84D81C4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29ACF5-9900-46DA-8D39-34B64FB20697}"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F4029-EDDF-471B-9C16-47E84D81C4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329ACF5-9900-46DA-8D39-34B64FB20697}" type="datetimeFigureOut">
              <a:rPr lang="en-US" smtClean="0"/>
              <a:pPr/>
              <a:t>9/17/2013</a:t>
            </a:fld>
            <a:endParaRPr lang="en-US"/>
          </a:p>
        </p:txBody>
      </p:sp>
      <p:sp>
        <p:nvSpPr>
          <p:cNvPr id="27" name="Slide Number Placeholder 26"/>
          <p:cNvSpPr>
            <a:spLocks noGrp="1"/>
          </p:cNvSpPr>
          <p:nvPr>
            <p:ph type="sldNum" sz="quarter" idx="11"/>
          </p:nvPr>
        </p:nvSpPr>
        <p:spPr/>
        <p:txBody>
          <a:bodyPr rtlCol="0"/>
          <a:lstStyle/>
          <a:p>
            <a:fld id="{627F4029-EDDF-471B-9C16-47E84D81C4D8}"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329ACF5-9900-46DA-8D39-34B64FB20697}" type="datetimeFigureOut">
              <a:rPr lang="en-US" smtClean="0"/>
              <a:pPr/>
              <a:t>9/17/2013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627F4029-EDDF-471B-9C16-47E84D81C4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29ACF5-9900-46DA-8D39-34B64FB20697}" type="datetimeFigureOut">
              <a:rPr lang="en-US" smtClean="0"/>
              <a:pPr/>
              <a:t>9/17/2013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F4029-EDDF-471B-9C16-47E84D81C4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29ACF5-9900-46DA-8D39-34B64FB20697}"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F4029-EDDF-471B-9C16-47E84D81C4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329ACF5-9900-46DA-8D39-34B64FB20697}" type="datetimeFigureOut">
              <a:rPr lang="en-US" smtClean="0"/>
              <a:pPr/>
              <a:t>9/17/2013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F4029-EDDF-471B-9C16-47E84D81C4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329ACF5-9900-46DA-8D39-34B64FB20697}" type="datetimeFigureOut">
              <a:rPr lang="en-US" smtClean="0"/>
              <a:pPr/>
              <a:t>9/17/2013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27F4029-EDDF-471B-9C16-47E84D81C4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t.ccconline.org/faculty/wiki/Policies_&amp;_Procedures_-_Faculty_Handbook"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www.ccconline.org/About_Us/People/Programs/" TargetMode="External"/><Relationship Id="rId5" Type="http://schemas.openxmlformats.org/officeDocument/2006/relationships/hyperlink" Target="http://www.ccconline.org/About_Us/People/Divisions/" TargetMode="External"/><Relationship Id="rId4" Type="http://schemas.openxmlformats.org/officeDocument/2006/relationships/hyperlink" Target="http://at.ccconline.org/faculty/wiki/Professional_Developmen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igitalhistory.uh.edu/database/article_display.cfm?HHID=687" TargetMode="External"/><Relationship Id="rId2" Type="http://schemas.openxmlformats.org/officeDocument/2006/relationships/hyperlink" Target="http://www.nd.edu/~rbarger/www7/puritans.html"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lackboard.com/getdoc/7deaf501-4674-41b9-b2f2-554441ba099b/2012-Blackboard-Exemplary-Course-Rubric.aspx" TargetMode="External"/><Relationship Id="rId2" Type="http://schemas.openxmlformats.org/officeDocument/2006/relationships/hyperlink" Target="http://www.qmprogram.org/" TargetMode="External"/><Relationship Id="rId1" Type="http://schemas.openxmlformats.org/officeDocument/2006/relationships/slideLayout" Target="../slideLayouts/slideLayout2.xml"/><Relationship Id="rId4" Type="http://schemas.openxmlformats.org/officeDocument/2006/relationships/hyperlink" Target="http://www.csuchico.edu/celt/roi/index.shtml" TargetMode="Externa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at.ccconline.org/faculty/wiki/Policies_&amp;_Procedures_-_Faculty_Handbook_-_Teaching_for_CCCOnline_-_Faculty_Role_in_Course_Development_and_Maintenance_-_Course_Readiness_Checklis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cconline.org/Instructor_Resources/Instructor_Handbook/Discussion_Evaluation"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www.ccconline.org/Instructor_Resources/Instructor_Handbook/Discussion_Evalu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latin typeface="Book Antiqua" pitchFamily="18" charset="0"/>
              </a:rPr>
              <a:t>     Quality Assurance 101</a:t>
            </a:r>
            <a:endParaRPr lang="en-US" b="1" dirty="0">
              <a:latin typeface="Book Antiqua" pitchFamily="18" charset="0"/>
            </a:endParaRPr>
          </a:p>
        </p:txBody>
      </p:sp>
      <p:sp>
        <p:nvSpPr>
          <p:cNvPr id="3" name="Subtitle 2"/>
          <p:cNvSpPr>
            <a:spLocks noGrp="1"/>
          </p:cNvSpPr>
          <p:nvPr>
            <p:ph type="subTitle" idx="1"/>
          </p:nvPr>
        </p:nvSpPr>
        <p:spPr/>
        <p:txBody>
          <a:bodyPr>
            <a:normAutofit fontScale="92500" lnSpcReduction="20000"/>
          </a:bodyPr>
          <a:lstStyle/>
          <a:p>
            <a:r>
              <a:rPr lang="en-US" dirty="0" smtClean="0">
                <a:solidFill>
                  <a:schemeClr val="accent3">
                    <a:lumMod val="75000"/>
                  </a:schemeClr>
                </a:solidFill>
                <a:latin typeface="Elephant" pitchFamily="18" charset="0"/>
              </a:rPr>
              <a:t/>
            </a:r>
            <a:br>
              <a:rPr lang="en-US" dirty="0" smtClean="0">
                <a:solidFill>
                  <a:schemeClr val="accent3">
                    <a:lumMod val="75000"/>
                  </a:schemeClr>
                </a:solidFill>
                <a:latin typeface="Elephant" pitchFamily="18" charset="0"/>
              </a:rPr>
            </a:br>
            <a:r>
              <a:rPr lang="en-US" dirty="0" smtClean="0">
                <a:solidFill>
                  <a:schemeClr val="accent3">
                    <a:lumMod val="75000"/>
                  </a:schemeClr>
                </a:solidFill>
                <a:latin typeface="Elephant" pitchFamily="18" charset="0"/>
              </a:rPr>
              <a:t>Brought to you by the QA team: </a:t>
            </a:r>
            <a:r>
              <a:rPr lang="en-US" dirty="0" smtClean="0">
                <a:solidFill>
                  <a:srgbClr val="0070C0"/>
                </a:solidFill>
                <a:latin typeface="Book Antiqua" pitchFamily="18" charset="0"/>
              </a:rPr>
              <a:t>Liz </a:t>
            </a:r>
            <a:r>
              <a:rPr lang="en-US" dirty="0" smtClean="0">
                <a:solidFill>
                  <a:srgbClr val="0070C0"/>
                </a:solidFill>
                <a:latin typeface="Book Antiqua" pitchFamily="18" charset="0"/>
              </a:rPr>
              <a:t>Dzabic, Quality Assurance </a:t>
            </a:r>
            <a:r>
              <a:rPr lang="en-US" dirty="0" smtClean="0">
                <a:solidFill>
                  <a:srgbClr val="0070C0"/>
                </a:solidFill>
                <a:latin typeface="Book Antiqua" pitchFamily="18" charset="0"/>
              </a:rPr>
              <a:t>Coordinator; John Ragan, Quality Assurance Auditor</a:t>
            </a:r>
            <a:endParaRPr lang="en-US" dirty="0" smtClean="0">
              <a:solidFill>
                <a:srgbClr val="0070C0"/>
              </a:solidFill>
              <a:latin typeface="Book Antiqua" pitchFamily="18" charset="0"/>
            </a:endParaRPr>
          </a:p>
          <a:p>
            <a:r>
              <a:rPr lang="en-US" b="1" dirty="0" smtClean="0">
                <a:solidFill>
                  <a:srgbClr val="0070C0"/>
                </a:solidFill>
                <a:latin typeface="Book Antiqua" pitchFamily="18" charset="0"/>
              </a:rPr>
              <a:t>September 20, </a:t>
            </a:r>
            <a:r>
              <a:rPr lang="en-US" b="1" dirty="0" smtClean="0">
                <a:solidFill>
                  <a:srgbClr val="0070C0"/>
                </a:solidFill>
                <a:latin typeface="Book Antiqua" pitchFamily="18" charset="0"/>
              </a:rPr>
              <a:t>2013</a:t>
            </a:r>
            <a:endParaRPr lang="en-US" b="1" dirty="0">
              <a:solidFill>
                <a:srgbClr val="0070C0"/>
              </a:solidFill>
              <a:latin typeface="Book Antiqua" pitchFamily="18" charset="0"/>
            </a:endParaRPr>
          </a:p>
        </p:txBody>
      </p:sp>
      <p:pic>
        <p:nvPicPr>
          <p:cNvPr id="36865" name="Picture 1"/>
          <p:cNvPicPr>
            <a:picLocks noChangeAspect="1" noChangeArrowheads="1"/>
          </p:cNvPicPr>
          <p:nvPr/>
        </p:nvPicPr>
        <p:blipFill>
          <a:blip r:embed="rId2" cstate="print"/>
          <a:srcRect/>
          <a:stretch>
            <a:fillRect/>
          </a:stretch>
        </p:blipFill>
        <p:spPr bwMode="auto">
          <a:xfrm>
            <a:off x="381000" y="2895600"/>
            <a:ext cx="714375"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3838" y="685800"/>
            <a:ext cx="8696325"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latin typeface="Book Antiqua" pitchFamily="18" charset="0"/>
              </a:rPr>
              <a:t>Evaluation Path (for both</a:t>
            </a:r>
            <a:br>
              <a:rPr lang="en-US" b="1" dirty="0" smtClean="0">
                <a:solidFill>
                  <a:srgbClr val="0070C0"/>
                </a:solidFill>
                <a:latin typeface="Book Antiqua" pitchFamily="18" charset="0"/>
              </a:rPr>
            </a:br>
            <a:r>
              <a:rPr lang="en-US" b="1" dirty="0" smtClean="0">
                <a:solidFill>
                  <a:srgbClr val="0070C0"/>
                </a:solidFill>
                <a:latin typeface="Book Antiqua" pitchFamily="18" charset="0"/>
              </a:rPr>
              <a:t>administrative &amp; full QA reviews)</a:t>
            </a:r>
            <a:endParaRPr lang="en-US" b="1" dirty="0">
              <a:solidFill>
                <a:srgbClr val="0070C0"/>
              </a:solidFill>
              <a:latin typeface="Book Antiqua" pitchFamily="18" charset="0"/>
            </a:endParaRPr>
          </a:p>
        </p:txBody>
      </p:sp>
      <p:sp>
        <p:nvSpPr>
          <p:cNvPr id="3" name="Content Placeholder 2"/>
          <p:cNvSpPr>
            <a:spLocks noGrp="1"/>
          </p:cNvSpPr>
          <p:nvPr>
            <p:ph idx="1"/>
          </p:nvPr>
        </p:nvSpPr>
        <p:spPr/>
        <p:txBody>
          <a:bodyPr>
            <a:normAutofit/>
          </a:bodyPr>
          <a:lstStyle/>
          <a:p>
            <a:pPr marL="742950" lvl="2" indent="-342900">
              <a:buNone/>
            </a:pPr>
            <a:endParaRPr lang="en-US" dirty="0" smtClean="0">
              <a:sym typeface="Wingdings" pitchFamily="2" charset="2"/>
            </a:endParaRPr>
          </a:p>
          <a:p>
            <a:endParaRPr lang="en-US" dirty="0"/>
          </a:p>
        </p:txBody>
      </p:sp>
      <p:sp>
        <p:nvSpPr>
          <p:cNvPr id="4" name="Rectangle 3"/>
          <p:cNvSpPr/>
          <p:nvPr/>
        </p:nvSpPr>
        <p:spPr>
          <a:xfrm>
            <a:off x="2286000" y="1397675"/>
            <a:ext cx="4572000" cy="369332"/>
          </a:xfrm>
          <a:prstGeom prst="rect">
            <a:avLst/>
          </a:prstGeom>
        </p:spPr>
        <p:txBody>
          <a:bodyPr>
            <a:spAutoFit/>
          </a:bodyPr>
          <a:lstStyle/>
          <a:p>
            <a:pPr marL="342900" lvl="1" indent="-342900">
              <a:buFont typeface="Arial" pitchFamily="34" charset="0"/>
              <a:buChar char="•"/>
            </a:pPr>
            <a:endParaRPr lang="en-US" dirty="0"/>
          </a:p>
        </p:txBody>
      </p:sp>
      <p:graphicFrame>
        <p:nvGraphicFramePr>
          <p:cNvPr id="5" name="Diagram 4"/>
          <p:cNvGraphicFramePr/>
          <p:nvPr/>
        </p:nvGraphicFramePr>
        <p:xfrm>
          <a:off x="1524000" y="2209800"/>
          <a:ext cx="60960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Book Antiqua" pitchFamily="18" charset="0"/>
              </a:rPr>
              <a:t>Contesting an Evaluation</a:t>
            </a:r>
            <a:endParaRPr lang="en-US" b="1" dirty="0">
              <a:solidFill>
                <a:srgbClr val="0070C0"/>
              </a:solidFill>
              <a:latin typeface="Book Antiqua" pitchFamily="18" charset="0"/>
            </a:endParaRPr>
          </a:p>
        </p:txBody>
      </p:sp>
      <p:sp>
        <p:nvSpPr>
          <p:cNvPr id="3" name="Content Placeholder 2"/>
          <p:cNvSpPr>
            <a:spLocks noGrp="1"/>
          </p:cNvSpPr>
          <p:nvPr>
            <p:ph idx="1"/>
          </p:nvPr>
        </p:nvSpPr>
        <p:spPr/>
        <p:txBody>
          <a:bodyPr/>
          <a:lstStyle/>
          <a:p>
            <a:r>
              <a:rPr lang="en-US" dirty="0" smtClean="0"/>
              <a:t>Conversation between Quality Assurance staff and Program Chair and/or Dean</a:t>
            </a:r>
          </a:p>
          <a:p>
            <a:pPr>
              <a:buNone/>
            </a:pPr>
            <a:endParaRPr lang="en-US" dirty="0" smtClean="0"/>
          </a:p>
          <a:p>
            <a:r>
              <a:rPr lang="en-US" dirty="0" smtClean="0"/>
              <a:t>When evaluation includes low marks (scores of N):</a:t>
            </a:r>
          </a:p>
          <a:p>
            <a:pPr>
              <a:buNone/>
            </a:pPr>
            <a:r>
              <a:rPr lang="en-US" dirty="0" smtClean="0"/>
              <a:t>        Follow-up mentoring</a:t>
            </a:r>
            <a:endParaRPr lang="en-US" dirty="0"/>
          </a:p>
        </p:txBody>
      </p:sp>
      <p:pic>
        <p:nvPicPr>
          <p:cNvPr id="21515" name="Picture 11" descr="C:\Documents and Settings\EDzabic\Local Settings\Temporary Internet Files\Content.IE5\54IG2IBA\MP900402031[1].jpg"/>
          <p:cNvPicPr>
            <a:picLocks noChangeAspect="1" noChangeArrowheads="1"/>
          </p:cNvPicPr>
          <p:nvPr/>
        </p:nvPicPr>
        <p:blipFill>
          <a:blip r:embed="rId2" cstate="print"/>
          <a:srcRect/>
          <a:stretch>
            <a:fillRect/>
          </a:stretch>
        </p:blipFill>
        <p:spPr bwMode="auto">
          <a:xfrm>
            <a:off x="4953000" y="4343400"/>
            <a:ext cx="3657600" cy="230383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C:\Documents and Settings\EDzabic\Local Settings\Temporary Internet Files\Content.IE5\54IG2IBA\MP910221008[1].jpg"/>
          <p:cNvPicPr>
            <a:picLocks noChangeAspect="1" noChangeArrowheads="1"/>
          </p:cNvPicPr>
          <p:nvPr/>
        </p:nvPicPr>
        <p:blipFill>
          <a:blip r:embed="rId2" cstate="print"/>
          <a:srcRect/>
          <a:stretch>
            <a:fillRect/>
          </a:stretch>
        </p:blipFill>
        <p:spPr bwMode="auto">
          <a:xfrm>
            <a:off x="3886200" y="3657600"/>
            <a:ext cx="4852035" cy="3200399"/>
          </a:xfrm>
          <a:prstGeom prst="rect">
            <a:avLst/>
          </a:prstGeom>
          <a:noFill/>
        </p:spPr>
      </p:pic>
      <p:sp>
        <p:nvSpPr>
          <p:cNvPr id="2" name="Title 1"/>
          <p:cNvSpPr>
            <a:spLocks noGrp="1"/>
          </p:cNvSpPr>
          <p:nvPr>
            <p:ph type="title"/>
          </p:nvPr>
        </p:nvSpPr>
        <p:spPr/>
        <p:txBody>
          <a:bodyPr/>
          <a:lstStyle/>
          <a:p>
            <a:r>
              <a:rPr lang="en-US" b="1" dirty="0" smtClean="0">
                <a:solidFill>
                  <a:srgbClr val="0070C0"/>
                </a:solidFill>
                <a:latin typeface="Book Antiqua" pitchFamily="18" charset="0"/>
              </a:rPr>
              <a:t>Support for Instructors</a:t>
            </a:r>
            <a:endParaRPr lang="en-US" b="1" dirty="0">
              <a:solidFill>
                <a:srgbClr val="0070C0"/>
              </a:solidFill>
              <a:latin typeface="Book Antiqua" pitchFamily="18" charset="0"/>
            </a:endParaRPr>
          </a:p>
        </p:txBody>
      </p:sp>
      <p:sp>
        <p:nvSpPr>
          <p:cNvPr id="3" name="Content Placeholder 2"/>
          <p:cNvSpPr>
            <a:spLocks noGrp="1"/>
          </p:cNvSpPr>
          <p:nvPr>
            <p:ph idx="1"/>
          </p:nvPr>
        </p:nvSpPr>
        <p:spPr/>
        <p:txBody>
          <a:bodyPr>
            <a:normAutofit/>
          </a:bodyPr>
          <a:lstStyle/>
          <a:p>
            <a:r>
              <a:rPr lang="en-US" dirty="0" err="1" smtClean="0"/>
              <a:t>CCCOnline</a:t>
            </a:r>
            <a:r>
              <a:rPr lang="en-US" dirty="0" smtClean="0"/>
              <a:t> </a:t>
            </a:r>
            <a:r>
              <a:rPr lang="en-US" dirty="0" smtClean="0">
                <a:hlinkClick r:id="rId3"/>
              </a:rPr>
              <a:t>Instructor Handbook</a:t>
            </a:r>
            <a:r>
              <a:rPr lang="en-US" dirty="0" smtClean="0"/>
              <a:t> (Discussion)</a:t>
            </a:r>
          </a:p>
          <a:p>
            <a:r>
              <a:rPr lang="en-US" dirty="0" err="1" smtClean="0"/>
              <a:t>CCCOnline</a:t>
            </a:r>
            <a:r>
              <a:rPr lang="en-US" dirty="0" smtClean="0"/>
              <a:t> </a:t>
            </a:r>
            <a:r>
              <a:rPr lang="en-US" dirty="0" smtClean="0">
                <a:hlinkClick r:id="rId4"/>
              </a:rPr>
              <a:t>Training &amp; Professional Development </a:t>
            </a:r>
            <a:r>
              <a:rPr lang="en-US" dirty="0" smtClean="0"/>
              <a:t>(“Managing Discussions” workshop, webinars)</a:t>
            </a:r>
          </a:p>
          <a:p>
            <a:r>
              <a:rPr lang="en-US" dirty="0" smtClean="0"/>
              <a:t>Ongoing coaching and support from </a:t>
            </a:r>
            <a:br>
              <a:rPr lang="en-US" dirty="0" smtClean="0"/>
            </a:br>
            <a:r>
              <a:rPr lang="en-US" dirty="0" smtClean="0">
                <a:hlinkClick r:id="rId5"/>
              </a:rPr>
              <a:t>Associate Deans</a:t>
            </a:r>
            <a:r>
              <a:rPr lang="en-US" dirty="0" smtClean="0"/>
              <a:t> and/or </a:t>
            </a:r>
            <a:br>
              <a:rPr lang="en-US" dirty="0" smtClean="0"/>
            </a:br>
            <a:r>
              <a:rPr lang="en-US" dirty="0" smtClean="0">
                <a:hlinkClick r:id="rId6"/>
              </a:rPr>
              <a:t>Program Chairs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6230029" cy="4453490"/>
          </a:xfrm>
        </p:spPr>
        <p:txBody>
          <a:bodyPr>
            <a:normAutofit/>
          </a:bodyPr>
          <a:lstStyle/>
          <a:p>
            <a:r>
              <a:rPr lang="en-US" dirty="0" smtClean="0"/>
              <a:t>Samples originated from our classes</a:t>
            </a:r>
          </a:p>
          <a:p>
            <a:r>
              <a:rPr lang="en-US" dirty="0" smtClean="0"/>
              <a:t>Short excerpts from discussions to give you a rough idea of the evaluation process</a:t>
            </a:r>
            <a:endParaRPr lang="en-US" dirty="0"/>
          </a:p>
        </p:txBody>
      </p:sp>
      <p:pic>
        <p:nvPicPr>
          <p:cNvPr id="11265" name="Picture 1" descr="C:\Documents and Settings\EDzabic\Local Settings\Temporary Internet Files\Content.IE5\3KRVTPIR\MP900385807[1].jpg"/>
          <p:cNvPicPr>
            <a:picLocks noChangeAspect="1" noChangeArrowheads="1"/>
          </p:cNvPicPr>
          <p:nvPr/>
        </p:nvPicPr>
        <p:blipFill>
          <a:blip r:embed="rId2" cstate="print"/>
          <a:srcRect/>
          <a:stretch>
            <a:fillRect/>
          </a:stretch>
        </p:blipFill>
        <p:spPr bwMode="auto">
          <a:xfrm>
            <a:off x="4572000" y="3962400"/>
            <a:ext cx="3505200" cy="2286000"/>
          </a:xfrm>
          <a:prstGeom prst="rect">
            <a:avLst/>
          </a:prstGeom>
          <a:noFill/>
        </p:spPr>
      </p:pic>
      <p:sp>
        <p:nvSpPr>
          <p:cNvPr id="2" name="Title 1"/>
          <p:cNvSpPr>
            <a:spLocks noGrp="1"/>
          </p:cNvSpPr>
          <p:nvPr>
            <p:ph type="title"/>
          </p:nvPr>
        </p:nvSpPr>
        <p:spPr/>
        <p:txBody>
          <a:bodyPr/>
          <a:lstStyle/>
          <a:p>
            <a:r>
              <a:rPr lang="en-US" b="1" dirty="0" smtClean="0">
                <a:solidFill>
                  <a:srgbClr val="0070C0"/>
                </a:solidFill>
                <a:latin typeface="Book Antiqua" pitchFamily="18" charset="0"/>
              </a:rPr>
              <a:t>Quality Assurance Activity </a:t>
            </a:r>
            <a:endParaRPr lang="en-US" b="1" dirty="0">
              <a:solidFill>
                <a:srgbClr val="0070C0"/>
              </a:solidFill>
              <a:latin typeface="Book Antiqu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Book Antiqua" pitchFamily="18" charset="0"/>
              </a:rPr>
              <a:t>Qualitative Criterion on Rubric</a:t>
            </a:r>
            <a:endParaRPr lang="en-US" b="1" dirty="0">
              <a:solidFill>
                <a:srgbClr val="0070C0"/>
              </a:solidFill>
              <a:latin typeface="Book Antiqua" pitchFamily="18" charset="0"/>
            </a:endParaRPr>
          </a:p>
        </p:txBody>
      </p:sp>
      <p:sp>
        <p:nvSpPr>
          <p:cNvPr id="3" name="Content Placeholder 2"/>
          <p:cNvSpPr>
            <a:spLocks noGrp="1"/>
          </p:cNvSpPr>
          <p:nvPr>
            <p:ph idx="1"/>
          </p:nvPr>
        </p:nvSpPr>
        <p:spPr/>
        <p:txBody>
          <a:bodyPr>
            <a:normAutofit fontScale="92500" lnSpcReduction="10000"/>
          </a:bodyPr>
          <a:lstStyle/>
          <a:p>
            <a:r>
              <a:rPr lang="en-US" b="1" dirty="0" smtClean="0"/>
              <a:t>Interaction Quality</a:t>
            </a:r>
          </a:p>
          <a:p>
            <a:pPr lvl="1"/>
            <a:r>
              <a:rPr lang="en-US" b="1" dirty="0" smtClean="0">
                <a:solidFill>
                  <a:srgbClr val="0070C0"/>
                </a:solidFill>
              </a:rPr>
              <a:t>Best (B):</a:t>
            </a:r>
            <a:r>
              <a:rPr lang="en-US" b="1" dirty="0" smtClean="0"/>
              <a:t> </a:t>
            </a:r>
            <a:r>
              <a:rPr lang="en-US" dirty="0" smtClean="0"/>
              <a:t>Instructor </a:t>
            </a:r>
            <a:r>
              <a:rPr lang="en-US" b="1" dirty="0" smtClean="0"/>
              <a:t>regularly interacts </a:t>
            </a:r>
            <a:r>
              <a:rPr lang="en-US" dirty="0" smtClean="0"/>
              <a:t>with all learners in class, both on an individual and a group basis.</a:t>
            </a:r>
          </a:p>
          <a:p>
            <a:pPr lvl="1"/>
            <a:r>
              <a:rPr lang="en-US" b="1" dirty="0" smtClean="0">
                <a:solidFill>
                  <a:srgbClr val="0070C0"/>
                </a:solidFill>
              </a:rPr>
              <a:t>Good (G):</a:t>
            </a:r>
            <a:r>
              <a:rPr lang="en-US" b="1" dirty="0" smtClean="0"/>
              <a:t> </a:t>
            </a:r>
            <a:r>
              <a:rPr lang="en-US" dirty="0" smtClean="0"/>
              <a:t>Instructor </a:t>
            </a:r>
            <a:r>
              <a:rPr lang="en-US" b="1" dirty="0" smtClean="0"/>
              <a:t>does acknowledge and validate posts</a:t>
            </a:r>
            <a:r>
              <a:rPr lang="en-US" dirty="0" smtClean="0"/>
              <a:t>, but in a less than substantial way, and/or may not consistently include all class participants and their concerns.</a:t>
            </a:r>
          </a:p>
          <a:p>
            <a:pPr lvl="1"/>
            <a:r>
              <a:rPr lang="en-US" b="1" dirty="0" smtClean="0">
                <a:solidFill>
                  <a:srgbClr val="0070C0"/>
                </a:solidFill>
              </a:rPr>
              <a:t>Needs Improvement (N): </a:t>
            </a:r>
            <a:r>
              <a:rPr lang="en-US" dirty="0" smtClean="0"/>
              <a:t>Instructor regularly responds to only a select few individuals; may not answer all learner questions and/or responses only affirm that instructor reads student posts.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Book Antiqua" pitchFamily="18" charset="0"/>
              </a:rPr>
              <a:t>Qualitative Criterion on Rubric</a:t>
            </a:r>
            <a:endParaRPr lang="en-US" b="1" dirty="0">
              <a:solidFill>
                <a:srgbClr val="0070C0"/>
              </a:solidFill>
              <a:latin typeface="Book Antiqua" pitchFamily="18" charset="0"/>
            </a:endParaRPr>
          </a:p>
        </p:txBody>
      </p:sp>
      <p:sp>
        <p:nvSpPr>
          <p:cNvPr id="3" name="Content Placeholder 2"/>
          <p:cNvSpPr>
            <a:spLocks noGrp="1"/>
          </p:cNvSpPr>
          <p:nvPr>
            <p:ph idx="1"/>
          </p:nvPr>
        </p:nvSpPr>
        <p:spPr/>
        <p:txBody>
          <a:bodyPr/>
          <a:lstStyle/>
          <a:p>
            <a:r>
              <a:rPr lang="en-US" b="1" dirty="0" smtClean="0"/>
              <a:t>Acknowledgement</a:t>
            </a:r>
          </a:p>
          <a:p>
            <a:pPr lvl="1"/>
            <a:r>
              <a:rPr lang="en-US" b="1" dirty="0" smtClean="0">
                <a:solidFill>
                  <a:srgbClr val="0070C0"/>
                </a:solidFill>
              </a:rPr>
              <a:t>Best / Good (B / G)</a:t>
            </a:r>
            <a:r>
              <a:rPr lang="en-US" b="1" dirty="0" smtClean="0"/>
              <a:t>: </a:t>
            </a:r>
            <a:r>
              <a:rPr lang="en-US" dirty="0" smtClean="0"/>
              <a:t>Instructor posts </a:t>
            </a:r>
            <a:r>
              <a:rPr lang="en-US" b="1" dirty="0" smtClean="0"/>
              <a:t>regularly acknowledge</a:t>
            </a:r>
            <a:r>
              <a:rPr lang="en-US" dirty="0" smtClean="0"/>
              <a:t> learners' understanding of content.</a:t>
            </a:r>
          </a:p>
          <a:p>
            <a:pPr lvl="1"/>
            <a:r>
              <a:rPr lang="en-US" b="1" dirty="0" smtClean="0">
                <a:solidFill>
                  <a:srgbClr val="0070C0"/>
                </a:solidFill>
              </a:rPr>
              <a:t>Needs Improvement (N)</a:t>
            </a:r>
            <a:r>
              <a:rPr lang="en-US" b="1" dirty="0" smtClean="0"/>
              <a:t>: </a:t>
            </a:r>
            <a:r>
              <a:rPr lang="en-US" dirty="0" smtClean="0"/>
              <a:t>Little or no acknowledgement is made of learners' understanding of content.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Book Antiqua" pitchFamily="18" charset="0"/>
              </a:rPr>
              <a:t>Qualitative Criterion on Rubric</a:t>
            </a:r>
            <a:endParaRPr lang="en-US" b="1" dirty="0">
              <a:solidFill>
                <a:srgbClr val="0070C0"/>
              </a:solidFill>
              <a:latin typeface="Book Antiqua" pitchFamily="18" charset="0"/>
            </a:endParaRPr>
          </a:p>
        </p:txBody>
      </p:sp>
      <p:sp>
        <p:nvSpPr>
          <p:cNvPr id="3" name="Content Placeholder 2"/>
          <p:cNvSpPr>
            <a:spLocks noGrp="1"/>
          </p:cNvSpPr>
          <p:nvPr>
            <p:ph idx="1"/>
          </p:nvPr>
        </p:nvSpPr>
        <p:spPr/>
        <p:txBody>
          <a:bodyPr/>
          <a:lstStyle/>
          <a:p>
            <a:r>
              <a:rPr lang="en-US" b="1" dirty="0" smtClean="0"/>
              <a:t>Additional Posts</a:t>
            </a:r>
          </a:p>
          <a:p>
            <a:pPr lvl="1"/>
            <a:r>
              <a:rPr lang="en-US" b="1" dirty="0" smtClean="0">
                <a:solidFill>
                  <a:srgbClr val="0070C0"/>
                </a:solidFill>
              </a:rPr>
              <a:t>Best / Good (B / G)</a:t>
            </a:r>
            <a:r>
              <a:rPr lang="en-US" b="1" dirty="0" smtClean="0"/>
              <a:t>: </a:t>
            </a:r>
            <a:r>
              <a:rPr lang="en-US" dirty="0" smtClean="0"/>
              <a:t>Instructor posts </a:t>
            </a:r>
            <a:r>
              <a:rPr lang="en-US" b="1" dirty="0" smtClean="0"/>
              <a:t>regularly add additional information </a:t>
            </a:r>
            <a:r>
              <a:rPr lang="en-US" dirty="0" smtClean="0"/>
              <a:t>and </a:t>
            </a:r>
            <a:r>
              <a:rPr lang="en-US" b="1" dirty="0" smtClean="0"/>
              <a:t>direct or re-direct</a:t>
            </a:r>
            <a:r>
              <a:rPr lang="en-US" dirty="0" smtClean="0"/>
              <a:t> the discussion or appropriately close it.</a:t>
            </a:r>
          </a:p>
          <a:p>
            <a:pPr lvl="1"/>
            <a:r>
              <a:rPr lang="en-US" b="1" dirty="0" smtClean="0">
                <a:solidFill>
                  <a:srgbClr val="0070C0"/>
                </a:solidFill>
              </a:rPr>
              <a:t>Needs Improvement (N)</a:t>
            </a:r>
            <a:r>
              <a:rPr lang="en-US" b="1" dirty="0" smtClean="0"/>
              <a:t>: </a:t>
            </a:r>
            <a:r>
              <a:rPr lang="en-US" dirty="0" smtClean="0"/>
              <a:t>Instructor posts do not regularly further the discussion or appropriately close it.</a:t>
            </a:r>
          </a:p>
          <a:p>
            <a:pPr lv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Book Antiqua" pitchFamily="18" charset="0"/>
              </a:rPr>
              <a:t>Qualitative Criterion on Rubric</a:t>
            </a:r>
            <a:endParaRPr lang="en-US" b="1" dirty="0">
              <a:solidFill>
                <a:srgbClr val="0070C0"/>
              </a:solidFill>
              <a:latin typeface="Book Antiqua" pitchFamily="18" charset="0"/>
            </a:endParaRPr>
          </a:p>
        </p:txBody>
      </p:sp>
      <p:sp>
        <p:nvSpPr>
          <p:cNvPr id="3" name="Content Placeholder 2"/>
          <p:cNvSpPr>
            <a:spLocks noGrp="1"/>
          </p:cNvSpPr>
          <p:nvPr>
            <p:ph idx="1"/>
          </p:nvPr>
        </p:nvSpPr>
        <p:spPr/>
        <p:txBody>
          <a:bodyPr/>
          <a:lstStyle/>
          <a:p>
            <a:r>
              <a:rPr lang="en-US" b="1" dirty="0" smtClean="0"/>
              <a:t>Engagement/Re-Engagement</a:t>
            </a:r>
          </a:p>
          <a:p>
            <a:pPr lvl="1"/>
            <a:r>
              <a:rPr lang="en-US" b="1" dirty="0" smtClean="0">
                <a:solidFill>
                  <a:srgbClr val="0070C0"/>
                </a:solidFill>
              </a:rPr>
              <a:t>Best (B)</a:t>
            </a:r>
            <a:r>
              <a:rPr lang="en-US" b="1" dirty="0" smtClean="0"/>
              <a:t>: </a:t>
            </a:r>
            <a:r>
              <a:rPr lang="en-US" dirty="0" smtClean="0"/>
              <a:t>Instructor posts </a:t>
            </a:r>
            <a:r>
              <a:rPr lang="en-US" b="1" dirty="0" smtClean="0"/>
              <a:t>regularly re-engage individual learners as well as the entire class </a:t>
            </a:r>
            <a:r>
              <a:rPr lang="en-US" dirty="0" smtClean="0"/>
              <a:t>through the use of additional questions at the same or higher level.</a:t>
            </a:r>
          </a:p>
          <a:p>
            <a:pPr lvl="1"/>
            <a:r>
              <a:rPr lang="en-US" b="1" dirty="0" smtClean="0">
                <a:solidFill>
                  <a:srgbClr val="0070C0"/>
                </a:solidFill>
              </a:rPr>
              <a:t>Good (G)</a:t>
            </a:r>
            <a:r>
              <a:rPr lang="en-US" b="1" dirty="0" smtClean="0"/>
              <a:t>:</a:t>
            </a:r>
            <a:r>
              <a:rPr lang="en-US" dirty="0" smtClean="0"/>
              <a:t> Instructor posts regularly re-engage learners through additional questions at the same or higher level.</a:t>
            </a:r>
          </a:p>
          <a:p>
            <a:pPr lvl="1"/>
            <a:r>
              <a:rPr lang="en-US" b="1" dirty="0" smtClean="0">
                <a:solidFill>
                  <a:srgbClr val="0070C0"/>
                </a:solidFill>
              </a:rPr>
              <a:t>Needs Improvement (N)</a:t>
            </a:r>
            <a:r>
              <a:rPr lang="en-US" b="1" dirty="0" smtClean="0"/>
              <a:t>: </a:t>
            </a:r>
            <a:r>
              <a:rPr lang="en-US" dirty="0" smtClean="0"/>
              <a:t>Limited or no re-engagement occurs.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solidFill>
                  <a:srgbClr val="0070C0"/>
                </a:solidFill>
                <a:latin typeface="Book Antiqua" pitchFamily="18" charset="0"/>
              </a:rPr>
              <a:t>Let’s Look at the Following Excerpts for . . .</a:t>
            </a:r>
            <a:r>
              <a:rPr lang="en-US" dirty="0" smtClean="0">
                <a:solidFill>
                  <a:srgbClr val="0070C0"/>
                </a:solidFill>
              </a:rPr>
              <a:t> </a:t>
            </a:r>
            <a:endParaRPr lang="en-US" dirty="0">
              <a:solidFill>
                <a:srgbClr val="0070C0"/>
              </a:solidFill>
            </a:endParaRPr>
          </a:p>
        </p:txBody>
      </p:sp>
      <p:sp>
        <p:nvSpPr>
          <p:cNvPr id="3" name="Content Placeholder 2"/>
          <p:cNvSpPr>
            <a:spLocks noGrp="1"/>
          </p:cNvSpPr>
          <p:nvPr>
            <p:ph idx="1"/>
          </p:nvPr>
        </p:nvSpPr>
        <p:spPr/>
        <p:txBody>
          <a:bodyPr/>
          <a:lstStyle/>
          <a:p>
            <a:r>
              <a:rPr lang="en-US" b="1" dirty="0" smtClean="0"/>
              <a:t>Interaction Quality</a:t>
            </a:r>
          </a:p>
          <a:p>
            <a:r>
              <a:rPr lang="en-US" b="1" dirty="0" smtClean="0"/>
              <a:t>Acknowledgement</a:t>
            </a:r>
          </a:p>
          <a:p>
            <a:r>
              <a:rPr lang="en-US" b="1" dirty="0" smtClean="0"/>
              <a:t>Additional Posts</a:t>
            </a:r>
          </a:p>
          <a:p>
            <a:r>
              <a:rPr lang="en-US" b="1" dirty="0" smtClean="0"/>
              <a:t>Engagement/Re-Engagement</a:t>
            </a:r>
          </a:p>
          <a:p>
            <a:endParaRPr lang="en-US" b="1" dirty="0" smtClean="0"/>
          </a:p>
          <a:p>
            <a:endParaRPr lang="en-US" b="1" dirty="0" smtClean="0"/>
          </a:p>
          <a:p>
            <a:pPr>
              <a:buNone/>
            </a:pPr>
            <a:r>
              <a:rPr lang="en-US" i="1" dirty="0" smtClean="0"/>
              <a:t>Classes: U.S. History &amp; Fundamentals of Mathematics (MAT 030)</a:t>
            </a:r>
          </a:p>
          <a:p>
            <a:pPr>
              <a:buNone/>
            </a:pPr>
            <a:endParaRPr lang="en-US" b="1" dirty="0" smtClean="0"/>
          </a:p>
          <a:p>
            <a:endParaRPr lang="en-US" b="1"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EDzabic\Local Settings\Temporary Internet Files\Content.IE5\3KRVTPIR\MP900405438[1].jpg"/>
          <p:cNvPicPr>
            <a:picLocks noChangeAspect="1" noChangeArrowheads="1"/>
          </p:cNvPicPr>
          <p:nvPr/>
        </p:nvPicPr>
        <p:blipFill>
          <a:blip r:embed="rId3" cstate="print"/>
          <a:srcRect/>
          <a:stretch>
            <a:fillRect/>
          </a:stretch>
        </p:blipFill>
        <p:spPr bwMode="auto">
          <a:xfrm>
            <a:off x="6324600" y="4953000"/>
            <a:ext cx="2240280" cy="1600200"/>
          </a:xfrm>
          <a:prstGeom prst="rect">
            <a:avLst/>
          </a:prstGeom>
          <a:noFill/>
        </p:spPr>
      </p:pic>
      <p:sp>
        <p:nvSpPr>
          <p:cNvPr id="2" name="Title 1"/>
          <p:cNvSpPr>
            <a:spLocks noGrp="1"/>
          </p:cNvSpPr>
          <p:nvPr>
            <p:ph type="title"/>
          </p:nvPr>
        </p:nvSpPr>
        <p:spPr/>
        <p:txBody>
          <a:bodyPr/>
          <a:lstStyle/>
          <a:p>
            <a:r>
              <a:rPr lang="en-US" b="1" dirty="0" smtClean="0">
                <a:solidFill>
                  <a:srgbClr val="0070C0"/>
                </a:solidFill>
                <a:latin typeface="Book Antiqua" pitchFamily="18" charset="0"/>
              </a:rPr>
              <a:t>We Will Cover Today . . . </a:t>
            </a:r>
            <a:endParaRPr lang="en-US" dirty="0"/>
          </a:p>
        </p:txBody>
      </p:sp>
      <p:sp>
        <p:nvSpPr>
          <p:cNvPr id="3" name="Content Placeholder 2"/>
          <p:cNvSpPr>
            <a:spLocks noGrp="1"/>
          </p:cNvSpPr>
          <p:nvPr>
            <p:ph idx="1"/>
          </p:nvPr>
        </p:nvSpPr>
        <p:spPr>
          <a:xfrm>
            <a:off x="0" y="2235136"/>
            <a:ext cx="8229600" cy="4325112"/>
          </a:xfrm>
        </p:spPr>
        <p:txBody>
          <a:bodyPr/>
          <a:lstStyle/>
          <a:p>
            <a:pPr marL="0" lvl="0" indent="0" eaLnBrk="0" fontAlgn="base" hangingPunct="0">
              <a:spcBef>
                <a:spcPct val="0"/>
              </a:spcBef>
              <a:spcAft>
                <a:spcPct val="0"/>
              </a:spcAft>
              <a:buNone/>
            </a:pPr>
            <a:r>
              <a:rPr lang="en-US" b="1" dirty="0" smtClean="0">
                <a:ea typeface="Times New Roman" pitchFamily="18" charset="0"/>
                <a:cs typeface="Times New Roman" pitchFamily="18" charset="0"/>
              </a:rPr>
              <a:t>Part I. </a:t>
            </a:r>
            <a:r>
              <a:rPr lang="en-US" dirty="0" smtClean="0">
                <a:ea typeface="Times New Roman" pitchFamily="18" charset="0"/>
                <a:cs typeface="Times New Roman" pitchFamily="18" charset="0"/>
              </a:rPr>
              <a:t>Quality Assurance at </a:t>
            </a:r>
            <a:r>
              <a:rPr lang="en-US" dirty="0" err="1" smtClean="0">
                <a:ea typeface="Times New Roman" pitchFamily="18" charset="0"/>
                <a:cs typeface="Times New Roman" pitchFamily="18" charset="0"/>
              </a:rPr>
              <a:t>CCCOnline</a:t>
            </a:r>
            <a:r>
              <a:rPr lang="en-US" dirty="0" smtClean="0">
                <a:ea typeface="Times New Roman" pitchFamily="18" charset="0"/>
                <a:cs typeface="Times New Roman" pitchFamily="18" charset="0"/>
              </a:rPr>
              <a:t>: Overview</a:t>
            </a:r>
          </a:p>
          <a:p>
            <a:pPr marL="400050" lvl="1" indent="0" eaLnBrk="0" fontAlgn="base" hangingPunct="0">
              <a:spcBef>
                <a:spcPct val="0"/>
              </a:spcBef>
              <a:spcAft>
                <a:spcPct val="0"/>
              </a:spcAft>
              <a:buFontTx/>
              <a:buChar char="•"/>
            </a:pPr>
            <a:r>
              <a:rPr lang="en-US" sz="2400" i="1" dirty="0" smtClean="0">
                <a:ea typeface="Times New Roman" pitchFamily="18" charset="0"/>
                <a:cs typeface="Times New Roman" pitchFamily="18" charset="0"/>
              </a:rPr>
              <a:t>“All hands on deck” at CCCO</a:t>
            </a:r>
          </a:p>
          <a:p>
            <a:pPr marL="400050" lvl="1" indent="0" eaLnBrk="0" fontAlgn="base" hangingPunct="0">
              <a:spcBef>
                <a:spcPct val="0"/>
              </a:spcBef>
              <a:spcAft>
                <a:spcPct val="0"/>
              </a:spcAft>
              <a:buFontTx/>
              <a:buChar char="•"/>
            </a:pPr>
            <a:r>
              <a:rPr lang="en-US" sz="2400" i="1" dirty="0" smtClean="0">
                <a:ea typeface="Times New Roman" pitchFamily="18" charset="0"/>
                <a:cs typeface="Times New Roman" pitchFamily="18" charset="0"/>
              </a:rPr>
              <a:t>Goals of our QA program</a:t>
            </a:r>
            <a:endParaRPr lang="en-US" sz="2400" i="1" dirty="0" smtClean="0">
              <a:solidFill>
                <a:schemeClr val="tx1"/>
              </a:solidFill>
              <a:ea typeface="Times New Roman" pitchFamily="18" charset="0"/>
              <a:cs typeface="Times New Roman" pitchFamily="18" charset="0"/>
            </a:endParaRPr>
          </a:p>
          <a:p>
            <a:pPr marL="0" lvl="0" indent="0" eaLnBrk="0" fontAlgn="base" hangingPunct="0">
              <a:spcBef>
                <a:spcPct val="0"/>
              </a:spcBef>
              <a:spcAft>
                <a:spcPct val="0"/>
              </a:spcAft>
              <a:buFontTx/>
              <a:buChar char="•"/>
            </a:pPr>
            <a:r>
              <a:rPr lang="en-US" dirty="0" smtClean="0">
                <a:ea typeface="Times New Roman" pitchFamily="18" charset="0"/>
                <a:cs typeface="Times New Roman" pitchFamily="18" charset="0"/>
              </a:rPr>
              <a:t>Timeline of Quality Assurance reviews</a:t>
            </a:r>
            <a:br>
              <a:rPr lang="en-US" dirty="0" smtClean="0">
                <a:ea typeface="Times New Roman" pitchFamily="18" charset="0"/>
                <a:cs typeface="Times New Roman" pitchFamily="18" charset="0"/>
              </a:rPr>
            </a:br>
            <a:endParaRPr lang="en-US" dirty="0" smtClean="0">
              <a:ea typeface="Times New Roman" pitchFamily="18" charset="0"/>
              <a:cs typeface="Times New Roman" pitchFamily="18" charset="0"/>
            </a:endParaRPr>
          </a:p>
          <a:p>
            <a:pPr marL="0" lvl="0" indent="0" eaLnBrk="0" fontAlgn="base" hangingPunct="0">
              <a:spcBef>
                <a:spcPct val="0"/>
              </a:spcBef>
              <a:spcAft>
                <a:spcPct val="0"/>
              </a:spcAft>
              <a:buFontTx/>
              <a:buChar char="•"/>
            </a:pPr>
            <a:r>
              <a:rPr lang="en-US" dirty="0" smtClean="0">
                <a:ea typeface="Times New Roman" pitchFamily="18" charset="0"/>
                <a:cs typeface="Times New Roman" pitchFamily="18" charset="0"/>
              </a:rPr>
              <a:t>Evaluation path, contesting evaluation, support</a:t>
            </a:r>
            <a:br>
              <a:rPr lang="en-US" dirty="0" smtClean="0">
                <a:ea typeface="Times New Roman" pitchFamily="18" charset="0"/>
                <a:cs typeface="Times New Roman" pitchFamily="18" charset="0"/>
              </a:rPr>
            </a:br>
            <a:endParaRPr lang="en-US" dirty="0" smtClean="0">
              <a:ea typeface="Times New Roman" pitchFamily="18" charset="0"/>
              <a:cs typeface="Times New Roman" pitchFamily="18" charset="0"/>
            </a:endParaRPr>
          </a:p>
          <a:p>
            <a:pPr marL="0" lvl="0" indent="0" eaLnBrk="0" fontAlgn="base" hangingPunct="0">
              <a:spcBef>
                <a:spcPct val="0"/>
              </a:spcBef>
              <a:spcAft>
                <a:spcPct val="0"/>
              </a:spcAft>
              <a:buNone/>
            </a:pPr>
            <a:r>
              <a:rPr lang="en-US" b="1" dirty="0" smtClean="0">
                <a:cs typeface="Times New Roman" pitchFamily="18" charset="0"/>
              </a:rPr>
              <a:t>Part II. </a:t>
            </a:r>
            <a:r>
              <a:rPr lang="en-US" dirty="0" smtClean="0">
                <a:cs typeface="Times New Roman" pitchFamily="18" charset="0"/>
              </a:rPr>
              <a:t>Activity: Quality Assurance </a:t>
            </a:r>
            <a:br>
              <a:rPr lang="en-US" dirty="0" smtClean="0">
                <a:cs typeface="Times New Roman" pitchFamily="18" charset="0"/>
              </a:rPr>
            </a:br>
            <a:r>
              <a:rPr lang="en-US" dirty="0" smtClean="0">
                <a:cs typeface="Times New Roman" pitchFamily="18" charset="0"/>
              </a:rPr>
              <a:t>evaluations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763000" cy="6370975"/>
          </a:xfrm>
          <a:prstGeom prst="rect">
            <a:avLst/>
          </a:prstGeom>
        </p:spPr>
        <p:txBody>
          <a:bodyPr wrap="square">
            <a:spAutoFit/>
          </a:bodyPr>
          <a:lstStyle/>
          <a:p>
            <a:pPr lvl="0" fontAlgn="base">
              <a:spcBef>
                <a:spcPct val="0"/>
              </a:spcBef>
              <a:spcAft>
                <a:spcPct val="0"/>
              </a:spcAft>
            </a:pPr>
            <a:r>
              <a:rPr lang="en-US" sz="1700" dirty="0" smtClean="0">
                <a:latin typeface="Arial" pitchFamily="34" charset="0"/>
                <a:ea typeface="Times New Roman" pitchFamily="18" charset="0"/>
              </a:rPr>
              <a:t>Subject: Re: Puritans and The Great Awakening</a:t>
            </a:r>
            <a:r>
              <a:rPr lang="en-US" sz="1700" b="1" dirty="0" smtClean="0">
                <a:latin typeface="Arial" pitchFamily="34" charset="0"/>
                <a:ea typeface="Times New Roman" pitchFamily="18" charset="0"/>
              </a:rPr>
              <a:t/>
            </a:r>
            <a:br>
              <a:rPr lang="en-US" sz="1700" b="1" dirty="0" smtClean="0">
                <a:latin typeface="Arial" pitchFamily="34" charset="0"/>
                <a:ea typeface="Times New Roman" pitchFamily="18" charset="0"/>
              </a:rPr>
            </a:br>
            <a:r>
              <a:rPr lang="en-US" sz="1700" i="1" dirty="0" smtClean="0">
                <a:latin typeface="Arial" pitchFamily="34" charset="0"/>
                <a:ea typeface="Times New Roman" pitchFamily="18" charset="0"/>
              </a:rPr>
              <a:t>Author: Cecily Student</a:t>
            </a:r>
            <a:r>
              <a:rPr lang="en-US" sz="1700" b="1" dirty="0" smtClean="0">
                <a:latin typeface="Arial" pitchFamily="34" charset="0"/>
                <a:ea typeface="Times New Roman" pitchFamily="18" charset="0"/>
              </a:rPr>
              <a:t/>
            </a:r>
            <a:br>
              <a:rPr lang="en-US" sz="1700" b="1" dirty="0" smtClean="0">
                <a:latin typeface="Arial" pitchFamily="34" charset="0"/>
                <a:ea typeface="Times New Roman" pitchFamily="18" charset="0"/>
              </a:rPr>
            </a:br>
            <a:r>
              <a:rPr lang="en-US" sz="1700" dirty="0" smtClean="0">
                <a:solidFill>
                  <a:srgbClr val="002060"/>
                </a:solidFill>
                <a:latin typeface="Arial" pitchFamily="34" charset="0"/>
                <a:ea typeface="Times New Roman" pitchFamily="18" charset="0"/>
              </a:rPr>
              <a:t>The Puritans were a group of people that were dissatisfied with and wanted to purify the Church of England and reform society, religion and morals. The Great Awakening was a period of religious "revivals" in places such as America, England, Germany and Scotland and has been said to be the most important event in the history of religion.</a:t>
            </a:r>
            <a:r>
              <a:rPr lang="en-US" sz="1700" b="1" dirty="0" smtClean="0">
                <a:solidFill>
                  <a:srgbClr val="002060"/>
                </a:solidFill>
                <a:latin typeface="Arial" pitchFamily="34" charset="0"/>
                <a:ea typeface="Times New Roman" pitchFamily="18" charset="0"/>
              </a:rPr>
              <a:t/>
            </a:r>
            <a:br>
              <a:rPr lang="en-US" sz="1700" b="1" dirty="0" smtClean="0">
                <a:solidFill>
                  <a:srgbClr val="002060"/>
                </a:solidFill>
                <a:latin typeface="Arial" pitchFamily="34" charset="0"/>
                <a:ea typeface="Times New Roman" pitchFamily="18" charset="0"/>
              </a:rPr>
            </a:br>
            <a:r>
              <a:rPr lang="en-US" sz="1700" dirty="0" smtClean="0">
                <a:solidFill>
                  <a:srgbClr val="002060"/>
                </a:solidFill>
                <a:latin typeface="Arial" pitchFamily="34" charset="0"/>
                <a:ea typeface="Times New Roman" pitchFamily="18" charset="0"/>
              </a:rPr>
              <a:t>Resources:</a:t>
            </a:r>
            <a:r>
              <a:rPr lang="en-US" sz="1700" dirty="0" smtClean="0">
                <a:solidFill>
                  <a:srgbClr val="7030A0"/>
                </a:solidFill>
                <a:latin typeface="Arial" pitchFamily="34" charset="0"/>
                <a:ea typeface="Times New Roman" pitchFamily="18" charset="0"/>
              </a:rPr>
              <a:t/>
            </a:r>
            <a:br>
              <a:rPr lang="en-US" sz="1700" dirty="0" smtClean="0">
                <a:solidFill>
                  <a:srgbClr val="7030A0"/>
                </a:solidFill>
                <a:latin typeface="Arial" pitchFamily="34" charset="0"/>
                <a:ea typeface="Times New Roman" pitchFamily="18" charset="0"/>
              </a:rPr>
            </a:br>
            <a:r>
              <a:rPr lang="en-US" sz="1700" dirty="0" smtClean="0">
                <a:solidFill>
                  <a:srgbClr val="7030A0"/>
                </a:solidFill>
                <a:latin typeface="Arial" pitchFamily="34" charset="0"/>
                <a:ea typeface="Times New Roman" pitchFamily="18" charset="0"/>
                <a:hlinkClick r:id="rId2"/>
              </a:rPr>
              <a:t>http://www.nd.edu/~rbarger/www7/puritans.html</a:t>
            </a:r>
            <a:r>
              <a:rPr lang="en-US" sz="1700" dirty="0" smtClean="0">
                <a:solidFill>
                  <a:srgbClr val="7030A0"/>
                </a:solidFill>
                <a:latin typeface="Arial" pitchFamily="34" charset="0"/>
                <a:ea typeface="Times New Roman" pitchFamily="18" charset="0"/>
              </a:rPr>
              <a:t>; </a:t>
            </a:r>
            <a:r>
              <a:rPr lang="en-US" sz="1700" dirty="0" smtClean="0">
                <a:solidFill>
                  <a:srgbClr val="7030A0"/>
                </a:solidFill>
                <a:latin typeface="Arial" pitchFamily="34" charset="0"/>
                <a:ea typeface="Times New Roman" pitchFamily="18" charset="0"/>
                <a:hlinkClick r:id="rId3"/>
              </a:rPr>
              <a:t>http://www.digitalhistory.uh.edu/database/article_display.cfm?HHID=687</a:t>
            </a:r>
            <a:endParaRPr lang="en-US" sz="1700" dirty="0" smtClean="0">
              <a:latin typeface="Arial" pitchFamily="34" charset="0"/>
              <a:ea typeface="Times New Roman" pitchFamily="18" charset="0"/>
            </a:endParaRPr>
          </a:p>
          <a:p>
            <a:pPr lvl="0" eaLnBrk="0" fontAlgn="base" hangingPunct="0">
              <a:spcBef>
                <a:spcPct val="0"/>
              </a:spcBef>
              <a:spcAft>
                <a:spcPct val="0"/>
              </a:spcAft>
            </a:pPr>
            <a:r>
              <a:rPr lang="en-US" sz="1700" b="1" dirty="0" smtClean="0">
                <a:latin typeface="Arial" pitchFamily="34" charset="0"/>
                <a:ea typeface="Times New Roman" pitchFamily="18" charset="0"/>
              </a:rPr>
              <a:t>A. (Instructor Response) </a:t>
            </a:r>
            <a:br>
              <a:rPr lang="en-US" sz="1700" b="1" dirty="0" smtClean="0">
                <a:latin typeface="Arial" pitchFamily="34" charset="0"/>
                <a:ea typeface="Times New Roman" pitchFamily="18" charset="0"/>
              </a:rPr>
            </a:br>
            <a:r>
              <a:rPr lang="en-US" sz="1700" b="1" dirty="0" smtClean="0">
                <a:latin typeface="Arial" pitchFamily="34" charset="0"/>
                <a:ea typeface="Times New Roman" pitchFamily="18" charset="0"/>
              </a:rPr>
              <a:t>Hi Cecily,</a:t>
            </a:r>
            <a:br>
              <a:rPr lang="en-US" sz="1700" b="1" dirty="0" smtClean="0">
                <a:latin typeface="Arial" pitchFamily="34" charset="0"/>
                <a:ea typeface="Times New Roman" pitchFamily="18" charset="0"/>
              </a:rPr>
            </a:br>
            <a:r>
              <a:rPr lang="en-US" sz="1700" b="1" dirty="0" smtClean="0">
                <a:latin typeface="Arial" pitchFamily="34" charset="0"/>
                <a:ea typeface="Times New Roman" pitchFamily="18" charset="0"/>
              </a:rPr>
              <a:t>What were the revivals like?</a:t>
            </a:r>
          </a:p>
          <a:p>
            <a:pPr lvl="0" eaLnBrk="0" fontAlgn="base" hangingPunct="0">
              <a:spcBef>
                <a:spcPct val="0"/>
              </a:spcBef>
              <a:spcAft>
                <a:spcPct val="0"/>
              </a:spcAft>
            </a:pPr>
            <a:r>
              <a:rPr lang="en-US" sz="1700" b="1" dirty="0" smtClean="0">
                <a:latin typeface="Arial" pitchFamily="34" charset="0"/>
                <a:ea typeface="Times New Roman" pitchFamily="18" charset="0"/>
              </a:rPr>
              <a:t>***********************************************************************</a:t>
            </a:r>
            <a:br>
              <a:rPr lang="en-US" sz="1700" b="1" dirty="0" smtClean="0">
                <a:latin typeface="Arial" pitchFamily="34" charset="0"/>
                <a:ea typeface="Times New Roman" pitchFamily="18" charset="0"/>
              </a:rPr>
            </a:br>
            <a:r>
              <a:rPr lang="en-US" sz="1700" dirty="0" smtClean="0">
                <a:latin typeface="Arial" pitchFamily="34" charset="0"/>
                <a:ea typeface="Times New Roman" pitchFamily="18" charset="0"/>
              </a:rPr>
              <a:t>Subject: Re: Puritans and The Great Awakening</a:t>
            </a:r>
            <a:r>
              <a:rPr lang="en-US" sz="1700" b="1" dirty="0" smtClean="0">
                <a:latin typeface="Arial" pitchFamily="34" charset="0"/>
                <a:ea typeface="Times New Roman" pitchFamily="18" charset="0"/>
              </a:rPr>
              <a:t/>
            </a:r>
            <a:br>
              <a:rPr lang="en-US" sz="1700" b="1" dirty="0" smtClean="0">
                <a:latin typeface="Arial" pitchFamily="34" charset="0"/>
                <a:ea typeface="Times New Roman" pitchFamily="18" charset="0"/>
              </a:rPr>
            </a:br>
            <a:r>
              <a:rPr lang="en-US" sz="1700" i="1" dirty="0" smtClean="0">
                <a:latin typeface="Arial" pitchFamily="34" charset="0"/>
                <a:ea typeface="Times New Roman" pitchFamily="18" charset="0"/>
              </a:rPr>
              <a:t>Author: Jack Student</a:t>
            </a:r>
            <a:r>
              <a:rPr lang="en-US" sz="1700" b="1" dirty="0" smtClean="0">
                <a:latin typeface="Arial" pitchFamily="34" charset="0"/>
                <a:ea typeface="Times New Roman" pitchFamily="18" charset="0"/>
              </a:rPr>
              <a:t/>
            </a:r>
            <a:br>
              <a:rPr lang="en-US" sz="1700" b="1" dirty="0" smtClean="0">
                <a:latin typeface="Arial" pitchFamily="34" charset="0"/>
                <a:ea typeface="Times New Roman" pitchFamily="18" charset="0"/>
              </a:rPr>
            </a:br>
            <a:r>
              <a:rPr lang="en-US" sz="1700" dirty="0" smtClean="0">
                <a:solidFill>
                  <a:srgbClr val="002060"/>
                </a:solidFill>
                <a:latin typeface="Arial" pitchFamily="34" charset="0"/>
                <a:ea typeface="Times New Roman" pitchFamily="18" charset="0"/>
              </a:rPr>
              <a:t>The Great Awakening made a lot of people realize that your own individual beliefs are a little more important than a set religion. It allowed people to override what the church was telling them to do and instead focus on what they thought their god would want them to do.</a:t>
            </a:r>
          </a:p>
          <a:p>
            <a:pPr lvl="0" eaLnBrk="0" fontAlgn="base" hangingPunct="0">
              <a:spcBef>
                <a:spcPct val="0"/>
              </a:spcBef>
              <a:spcAft>
                <a:spcPct val="0"/>
              </a:spcAft>
            </a:pPr>
            <a:r>
              <a:rPr lang="en-US" sz="1700" b="1" dirty="0" smtClean="0">
                <a:latin typeface="Arial" pitchFamily="34" charset="0"/>
                <a:ea typeface="Times New Roman" pitchFamily="18" charset="0"/>
              </a:rPr>
              <a:t>B. (Instructor Response) </a:t>
            </a:r>
            <a:br>
              <a:rPr lang="en-US" sz="1700" b="1" dirty="0" smtClean="0">
                <a:latin typeface="Arial" pitchFamily="34" charset="0"/>
                <a:ea typeface="Times New Roman" pitchFamily="18" charset="0"/>
              </a:rPr>
            </a:br>
            <a:r>
              <a:rPr lang="en-US" sz="1700" b="1" dirty="0" smtClean="0">
                <a:latin typeface="Arial" pitchFamily="34" charset="0"/>
                <a:ea typeface="Times New Roman" pitchFamily="18" charset="0"/>
              </a:rPr>
              <a:t>Hi Jack,</a:t>
            </a:r>
            <a:br>
              <a:rPr lang="en-US" sz="1700" b="1" dirty="0" smtClean="0">
                <a:latin typeface="Arial" pitchFamily="34" charset="0"/>
                <a:ea typeface="Times New Roman" pitchFamily="18" charset="0"/>
              </a:rPr>
            </a:br>
            <a:r>
              <a:rPr lang="en-US" sz="1700" b="1" dirty="0" smtClean="0">
                <a:latin typeface="Arial" pitchFamily="34" charset="0"/>
                <a:ea typeface="Times New Roman" pitchFamily="18" charset="0"/>
              </a:rPr>
              <a:t>Who were some of the leaders of this movement and what are some examples of their messages?</a:t>
            </a:r>
            <a:endParaRPr lang="en-US" sz="1700" b="1" dirty="0" smtClean="0">
              <a:latin typeface="Arial" pitchFamily="34" charset="0"/>
              <a:ea typeface="Calibri" pitchFamily="34" charset="0"/>
              <a:cs typeface="Times New Roman" pitchFamily="18" charset="0"/>
            </a:endParaRPr>
          </a:p>
          <a:p>
            <a:pPr lvl="0" eaLnBrk="0" fontAlgn="base" hangingPunct="0">
              <a:spcBef>
                <a:spcPct val="0"/>
              </a:spcBef>
              <a:spcAft>
                <a:spcPct val="0"/>
              </a:spcAft>
            </a:pPr>
            <a:r>
              <a:rPr lang="en-US" sz="1700" b="1" dirty="0" smtClean="0">
                <a:latin typeface="Arial" pitchFamily="34" charset="0"/>
                <a:ea typeface="Calibri" pitchFamily="34" charset="0"/>
                <a:cs typeface="Times New Roman" pitchFamily="18" charset="0"/>
              </a:rPr>
              <a:t>***********************************************************************</a:t>
            </a:r>
            <a:endParaRPr lang="en-US" sz="17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6834855"/>
            <a:ext cx="9218677" cy="141269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latin typeface="Arial" pitchFamily="34" charset="0"/>
                <a:ea typeface="Times New Roman" pitchFamily="18" charset="0"/>
              </a:rPr>
              <a:t>Subject: Re: Puritans and The Great Awakening (the first)</a:t>
            </a:r>
            <a:r>
              <a:rPr kumimoji="0" lang="en-US" sz="1600" b="1" i="0" u="none" strike="noStrike" cap="none" normalizeH="0" baseline="0" dirty="0" smtClean="0">
                <a:ln>
                  <a:noFill/>
                </a:ln>
                <a:solidFill>
                  <a:schemeClr val="tx1"/>
                </a:solidFill>
                <a:effectLst/>
                <a:latin typeface="Arial" pitchFamily="34" charset="0"/>
                <a:ea typeface="Times New Roman" pitchFamily="18" charset="0"/>
              </a:rPr>
              <a:t/>
            </a:r>
            <a:br>
              <a:rPr kumimoji="0" lang="en-US" sz="1600" b="1" i="0" u="none" strike="noStrike" cap="none" normalizeH="0" baseline="0" dirty="0" smtClean="0">
                <a:ln>
                  <a:noFill/>
                </a:ln>
                <a:solidFill>
                  <a:schemeClr val="tx1"/>
                </a:solidFill>
                <a:effectLst/>
                <a:latin typeface="Arial" pitchFamily="34" charset="0"/>
                <a:ea typeface="Times New Roman" pitchFamily="18" charset="0"/>
              </a:rPr>
            </a:br>
            <a:r>
              <a:rPr kumimoji="0" lang="en-US" sz="1600" b="0" i="1" u="none" strike="noStrike" cap="none" normalizeH="0" baseline="0" dirty="0" smtClean="0">
                <a:ln>
                  <a:noFill/>
                </a:ln>
                <a:solidFill>
                  <a:schemeClr val="tx1"/>
                </a:solidFill>
                <a:effectLst/>
                <a:latin typeface="Arial" pitchFamily="34" charset="0"/>
                <a:ea typeface="Times New Roman" pitchFamily="18" charset="0"/>
              </a:rPr>
              <a:t>Author: Algernon Student</a:t>
            </a:r>
            <a:r>
              <a:rPr kumimoji="0" lang="en-US" sz="1600" b="1" i="0" u="none" strike="noStrike" cap="none" normalizeH="0" baseline="0" dirty="0" smtClean="0">
                <a:ln>
                  <a:noFill/>
                </a:ln>
                <a:solidFill>
                  <a:schemeClr val="tx1"/>
                </a:solidFill>
                <a:effectLst/>
                <a:latin typeface="Arial" pitchFamily="34" charset="0"/>
                <a:ea typeface="Times New Roman" pitchFamily="18" charset="0"/>
              </a:rPr>
              <a:t/>
            </a:r>
            <a:br>
              <a:rPr kumimoji="0" lang="en-US" sz="1600" b="1" i="0" u="none" strike="noStrike" cap="none" normalizeH="0" baseline="0" dirty="0" smtClean="0">
                <a:ln>
                  <a:noFill/>
                </a:ln>
                <a:solidFill>
                  <a:schemeClr val="tx1"/>
                </a:solidFill>
                <a:effectLst/>
                <a:latin typeface="Arial" pitchFamily="34" charset="0"/>
                <a:ea typeface="Times New Roman" pitchFamily="18" charset="0"/>
              </a:rPr>
            </a:br>
            <a:r>
              <a:rPr kumimoji="0" lang="en-US" sz="1600" b="0" i="0" u="none" strike="noStrike" cap="none" normalizeH="0" baseline="0" dirty="0" smtClean="0">
                <a:ln>
                  <a:noFill/>
                </a:ln>
                <a:solidFill>
                  <a:srgbClr val="002060"/>
                </a:solidFill>
                <a:effectLst/>
                <a:latin typeface="Arial" pitchFamily="34" charset="0"/>
                <a:ea typeface="Times New Roman" pitchFamily="18" charset="0"/>
              </a:rPr>
              <a:t>Oops. I forgot to add about the Halfway Covenant. The Halfway Covenant was an idea created by </a:t>
            </a:r>
            <a:br>
              <a:rPr kumimoji="0" lang="en-US" sz="1600" b="0" i="0" u="none" strike="noStrike" cap="none" normalizeH="0" baseline="0" dirty="0" smtClean="0">
                <a:ln>
                  <a:noFill/>
                </a:ln>
                <a:solidFill>
                  <a:srgbClr val="002060"/>
                </a:solidFill>
                <a:effectLst/>
                <a:latin typeface="Arial" pitchFamily="34" charset="0"/>
                <a:ea typeface="Times New Roman" pitchFamily="18" charset="0"/>
              </a:rPr>
            </a:br>
            <a:r>
              <a:rPr kumimoji="0" lang="en-US" sz="1600" b="0" i="0" u="none" strike="noStrike" cap="none" normalizeH="0" baseline="0" dirty="0" smtClean="0">
                <a:ln>
                  <a:noFill/>
                </a:ln>
                <a:solidFill>
                  <a:srgbClr val="002060"/>
                </a:solidFill>
                <a:effectLst/>
                <a:latin typeface="Arial" pitchFamily="34" charset="0"/>
                <a:ea typeface="Times New Roman" pitchFamily="18" charset="0"/>
              </a:rPr>
              <a:t>Puritan ministers that was an attempt to increase</a:t>
            </a:r>
            <a:r>
              <a:rPr lang="en-US" sz="1600" dirty="0" smtClean="0">
                <a:solidFill>
                  <a:srgbClr val="002060"/>
                </a:solidFill>
                <a:latin typeface="Arial" pitchFamily="34" charset="0"/>
                <a:ea typeface="Times New Roman" pitchFamily="18" charset="0"/>
              </a:rPr>
              <a:t> </a:t>
            </a:r>
            <a:r>
              <a:rPr kumimoji="0" lang="en-US" sz="1600" b="0" i="0" u="none" strike="noStrike" cap="none" normalizeH="0" baseline="0" dirty="0" smtClean="0">
                <a:ln>
                  <a:noFill/>
                </a:ln>
                <a:solidFill>
                  <a:srgbClr val="002060"/>
                </a:solidFill>
                <a:effectLst/>
                <a:latin typeface="Arial" pitchFamily="34" charset="0"/>
                <a:ea typeface="Times New Roman" pitchFamily="18" charset="0"/>
              </a:rPr>
              <a:t>membership in the church. Decline in conversions</a:t>
            </a:r>
            <a:br>
              <a:rPr kumimoji="0" lang="en-US" sz="1600" b="0" i="0" u="none" strike="noStrike" cap="none" normalizeH="0" baseline="0" dirty="0" smtClean="0">
                <a:ln>
                  <a:noFill/>
                </a:ln>
                <a:solidFill>
                  <a:srgbClr val="002060"/>
                </a:solidFill>
                <a:effectLst/>
                <a:latin typeface="Arial" pitchFamily="34" charset="0"/>
                <a:ea typeface="Times New Roman" pitchFamily="18" charset="0"/>
              </a:rPr>
            </a:br>
            <a:r>
              <a:rPr kumimoji="0" lang="en-US" sz="1600" b="0" i="0" u="none" strike="noStrike" cap="none" normalizeH="0" baseline="0" dirty="0" smtClean="0">
                <a:ln>
                  <a:noFill/>
                </a:ln>
                <a:solidFill>
                  <a:srgbClr val="002060"/>
                </a:solidFill>
                <a:effectLst/>
                <a:latin typeface="Arial" pitchFamily="34" charset="0"/>
                <a:ea typeface="Times New Roman" pitchFamily="18" charset="0"/>
              </a:rPr>
              <a:t> had been cause by less people testifying to "saving grace" experiences. The Halfway covenant did </a:t>
            </a:r>
            <a:br>
              <a:rPr kumimoji="0" lang="en-US" sz="1600" b="0" i="0" u="none" strike="noStrike" cap="none" normalizeH="0" baseline="0" dirty="0" smtClean="0">
                <a:ln>
                  <a:noFill/>
                </a:ln>
                <a:solidFill>
                  <a:srgbClr val="002060"/>
                </a:solidFill>
                <a:effectLst/>
                <a:latin typeface="Arial" pitchFamily="34" charset="0"/>
                <a:ea typeface="Times New Roman" pitchFamily="18" charset="0"/>
              </a:rPr>
            </a:br>
            <a:r>
              <a:rPr kumimoji="0" lang="en-US" sz="1600" b="0" i="0" u="none" strike="noStrike" cap="none" normalizeH="0" baseline="0" dirty="0" smtClean="0">
                <a:ln>
                  <a:noFill/>
                </a:ln>
                <a:solidFill>
                  <a:srgbClr val="002060"/>
                </a:solidFill>
                <a:effectLst/>
                <a:latin typeface="Arial" pitchFamily="34" charset="0"/>
                <a:ea typeface="Times New Roman" pitchFamily="18" charset="0"/>
              </a:rPr>
              <a:t>succeed in a greater amount of people converting, but it removed the purity that the Puritans had </a:t>
            </a:r>
            <a:br>
              <a:rPr kumimoji="0" lang="en-US" sz="1600" b="0" i="0" u="none" strike="noStrike" cap="none" normalizeH="0" baseline="0" dirty="0" smtClean="0">
                <a:ln>
                  <a:noFill/>
                </a:ln>
                <a:solidFill>
                  <a:srgbClr val="002060"/>
                </a:solidFill>
                <a:effectLst/>
                <a:latin typeface="Arial" pitchFamily="34" charset="0"/>
                <a:ea typeface="Times New Roman" pitchFamily="18" charset="0"/>
              </a:rPr>
            </a:br>
            <a:r>
              <a:rPr kumimoji="0" lang="en-US" sz="1600" b="0" i="0" u="none" strike="noStrike" cap="none" normalizeH="0" baseline="0" dirty="0" smtClean="0">
                <a:ln>
                  <a:noFill/>
                </a:ln>
                <a:solidFill>
                  <a:srgbClr val="002060"/>
                </a:solidFill>
                <a:effectLst/>
                <a:latin typeface="Arial" pitchFamily="34" charset="0"/>
                <a:ea typeface="Times New Roman" pitchFamily="18" charset="0"/>
              </a:rPr>
              <a:t>when the only method to obtain membership was a testimony of direct contact with God. The </a:t>
            </a:r>
            <a:br>
              <a:rPr kumimoji="0" lang="en-US" sz="1600" b="0" i="0" u="none" strike="noStrike" cap="none" normalizeH="0" baseline="0" dirty="0" smtClean="0">
                <a:ln>
                  <a:noFill/>
                </a:ln>
                <a:solidFill>
                  <a:srgbClr val="002060"/>
                </a:solidFill>
                <a:effectLst/>
                <a:latin typeface="Arial" pitchFamily="34" charset="0"/>
                <a:ea typeface="Times New Roman" pitchFamily="18" charset="0"/>
              </a:rPr>
            </a:br>
            <a:r>
              <a:rPr kumimoji="0" lang="en-US" sz="1600" b="0" i="0" u="none" strike="noStrike" cap="none" normalizeH="0" baseline="0" dirty="0" smtClean="0">
                <a:ln>
                  <a:noFill/>
                </a:ln>
                <a:solidFill>
                  <a:srgbClr val="002060"/>
                </a:solidFill>
                <a:effectLst/>
                <a:latin typeface="Arial" pitchFamily="34" charset="0"/>
                <a:ea typeface="Times New Roman" pitchFamily="18" charset="0"/>
              </a:rPr>
              <a:t>Halfway Covenant allowed people to convert to members of The Church, but restricted them from </a:t>
            </a:r>
            <a:br>
              <a:rPr kumimoji="0" lang="en-US" sz="1600" b="0" i="0" u="none" strike="noStrike" cap="none" normalizeH="0" baseline="0" dirty="0" smtClean="0">
                <a:ln>
                  <a:noFill/>
                </a:ln>
                <a:solidFill>
                  <a:srgbClr val="002060"/>
                </a:solidFill>
                <a:effectLst/>
                <a:latin typeface="Arial" pitchFamily="34" charset="0"/>
                <a:ea typeface="Times New Roman" pitchFamily="18" charset="0"/>
              </a:rPr>
            </a:br>
            <a:r>
              <a:rPr kumimoji="0" lang="en-US" sz="1600" b="0" i="0" u="none" strike="noStrike" cap="none" normalizeH="0" baseline="0" dirty="0" smtClean="0">
                <a:ln>
                  <a:noFill/>
                </a:ln>
                <a:solidFill>
                  <a:srgbClr val="002060"/>
                </a:solidFill>
                <a:effectLst/>
                <a:latin typeface="Arial" pitchFamily="34" charset="0"/>
                <a:ea typeface="Times New Roman" pitchFamily="18" charset="0"/>
              </a:rPr>
              <a:t>having the same rights to communion. Children of those converted under the Halfway Covenant, </a:t>
            </a:r>
            <a:br>
              <a:rPr kumimoji="0" lang="en-US" sz="1600" b="0" i="0" u="none" strike="noStrike" cap="none" normalizeH="0" baseline="0" dirty="0" smtClean="0">
                <a:ln>
                  <a:noFill/>
                </a:ln>
                <a:solidFill>
                  <a:srgbClr val="002060"/>
                </a:solidFill>
                <a:effectLst/>
                <a:latin typeface="Arial" pitchFamily="34" charset="0"/>
                <a:ea typeface="Times New Roman" pitchFamily="18" charset="0"/>
              </a:rPr>
            </a:br>
            <a:r>
              <a:rPr kumimoji="0" lang="en-US" sz="1600" b="0" i="0" u="none" strike="noStrike" cap="none" normalizeH="0" baseline="0" dirty="0" smtClean="0">
                <a:ln>
                  <a:noFill/>
                </a:ln>
                <a:solidFill>
                  <a:srgbClr val="002060"/>
                </a:solidFill>
                <a:effectLst/>
                <a:latin typeface="Arial" pitchFamily="34" charset="0"/>
                <a:ea typeface="Times New Roman" pitchFamily="18" charset="0"/>
              </a:rPr>
              <a:t>were automatically granted full membership, even if they lacked Baptism.</a:t>
            </a:r>
          </a:p>
          <a:p>
            <a:pPr lvl="0" eaLnBrk="0" fontAlgn="base" hangingPunct="0">
              <a:spcBef>
                <a:spcPct val="0"/>
              </a:spcBef>
              <a:spcAft>
                <a:spcPct val="0"/>
              </a:spcAft>
            </a:pPr>
            <a:r>
              <a:rPr kumimoji="0" lang="en-US" sz="1600" b="1" i="0" u="none" strike="noStrike" cap="none" normalizeH="0" baseline="0" dirty="0" smtClean="0">
                <a:ln>
                  <a:noFill/>
                </a:ln>
                <a:solidFill>
                  <a:schemeClr val="tx1"/>
                </a:solidFill>
                <a:effectLst/>
                <a:latin typeface="Arial" pitchFamily="34" charset="0"/>
                <a:ea typeface="Times New Roman" pitchFamily="18" charset="0"/>
              </a:rPr>
              <a:t>C. (Instructor Response) </a:t>
            </a:r>
            <a:br>
              <a:rPr kumimoji="0" lang="en-US" sz="1600" b="1" i="0" u="none" strike="noStrike" cap="none" normalizeH="0" baseline="0" dirty="0" smtClean="0">
                <a:ln>
                  <a:noFill/>
                </a:ln>
                <a:solidFill>
                  <a:schemeClr val="tx1"/>
                </a:solidFill>
                <a:effectLst/>
                <a:latin typeface="Arial" pitchFamily="34" charset="0"/>
                <a:ea typeface="Times New Roman" pitchFamily="18" charset="0"/>
              </a:rPr>
            </a:br>
            <a:r>
              <a:rPr kumimoji="0" lang="en-US" sz="1600" b="1" i="0" u="none" strike="noStrike" cap="none" normalizeH="0" baseline="0" dirty="0" smtClean="0">
                <a:ln>
                  <a:noFill/>
                </a:ln>
                <a:solidFill>
                  <a:schemeClr val="tx1"/>
                </a:solidFill>
                <a:effectLst/>
                <a:latin typeface="Arial" pitchFamily="34" charset="0"/>
                <a:ea typeface="Times New Roman" pitchFamily="18" charset="0"/>
              </a:rPr>
              <a:t>Hi Algernon and class,</a:t>
            </a:r>
            <a:br>
              <a:rPr kumimoji="0" lang="en-US" sz="1600" b="1" i="0" u="none" strike="noStrike" cap="none" normalizeH="0" baseline="0" dirty="0" smtClean="0">
                <a:ln>
                  <a:noFill/>
                </a:ln>
                <a:solidFill>
                  <a:schemeClr val="tx1"/>
                </a:solidFill>
                <a:effectLst/>
                <a:latin typeface="Arial" pitchFamily="34" charset="0"/>
                <a:ea typeface="Times New Roman" pitchFamily="18" charset="0"/>
              </a:rPr>
            </a:br>
            <a:r>
              <a:rPr kumimoji="0" lang="en-US" sz="1600" b="1" i="0" u="none" strike="noStrike" cap="none" normalizeH="0" baseline="0" dirty="0" smtClean="0">
                <a:ln>
                  <a:noFill/>
                </a:ln>
                <a:solidFill>
                  <a:schemeClr val="tx1"/>
                </a:solidFill>
                <a:effectLst/>
                <a:latin typeface="Arial" pitchFamily="34" charset="0"/>
                <a:ea typeface="Times New Roman" pitchFamily="18" charset="0"/>
              </a:rPr>
              <a:t>What does this tell you about the view of religion and the youth?</a:t>
            </a:r>
            <a:r>
              <a:rPr kumimoji="0" lang="en-US" sz="1600" b="0" i="0" u="none" strike="noStrike" cap="none" normalizeH="0" baseline="0" dirty="0" smtClean="0">
                <a:ln>
                  <a:noFill/>
                </a:ln>
                <a:solidFill>
                  <a:schemeClr val="tx1"/>
                </a:solidFill>
                <a:effectLst/>
                <a:latin typeface="Arial" pitchFamily="34" charset="0"/>
                <a:ea typeface="Times New Roman" pitchFamily="18" charset="0"/>
              </a:rPr>
              <a:t/>
            </a:r>
            <a:br>
              <a:rPr kumimoji="0" lang="en-US" sz="1600" b="0" i="0" u="none" strike="noStrike" cap="none" normalizeH="0" baseline="0" dirty="0" smtClean="0">
                <a:ln>
                  <a:noFill/>
                </a:ln>
                <a:solidFill>
                  <a:schemeClr val="tx1"/>
                </a:solidFill>
                <a:effectLst/>
                <a:latin typeface="Arial" pitchFamily="34" charset="0"/>
                <a:ea typeface="Times New Roman" pitchFamily="18" charset="0"/>
              </a:rPr>
            </a:br>
            <a:r>
              <a:rPr kumimoji="0" lang="en-US" sz="1600" b="1" i="0" u="none" strike="noStrike" cap="none" normalizeH="0" baseline="0" dirty="0" smtClean="0">
                <a:ln>
                  <a:noFill/>
                </a:ln>
                <a:solidFill>
                  <a:schemeClr val="tx1"/>
                </a:solidFill>
                <a:effectLst/>
                <a:latin typeface="Arial" pitchFamily="34" charset="0"/>
                <a:ea typeface="Times New Roman" pitchFamily="18" charset="0"/>
              </a:rPr>
              <a:t>***********************************************************************</a:t>
            </a:r>
            <a:br>
              <a:rPr kumimoji="0" lang="en-US" sz="1600" b="1" i="0" u="none" strike="noStrike" cap="none" normalizeH="0" baseline="0" dirty="0" smtClean="0">
                <a:ln>
                  <a:noFill/>
                </a:ln>
                <a:solidFill>
                  <a:schemeClr val="tx1"/>
                </a:solidFill>
                <a:effectLst/>
                <a:latin typeface="Arial" pitchFamily="34" charset="0"/>
                <a:ea typeface="Times New Roman" pitchFamily="18" charset="0"/>
              </a:rPr>
            </a:br>
            <a:r>
              <a:rPr lang="en-US" sz="1600" dirty="0" smtClean="0">
                <a:latin typeface="Arial" pitchFamily="34" charset="0"/>
                <a:cs typeface="Arial" pitchFamily="34" charset="0"/>
              </a:rPr>
              <a:t>Subject: Re: Puritans and The Great Awakening</a:t>
            </a:r>
            <a:r>
              <a:rPr lang="en-US" sz="1600" i="1" dirty="0" smtClean="0">
                <a:latin typeface="Arial" pitchFamily="34" charset="0"/>
                <a:cs typeface="Arial" pitchFamily="34" charset="0"/>
              </a:rPr>
              <a:t/>
            </a:r>
            <a:br>
              <a:rPr lang="en-US" sz="1600" i="1" dirty="0" smtClean="0">
                <a:latin typeface="Arial" pitchFamily="34" charset="0"/>
                <a:cs typeface="Arial" pitchFamily="34" charset="0"/>
              </a:rPr>
            </a:br>
            <a:r>
              <a:rPr lang="en-US" sz="1600" i="1" dirty="0" smtClean="0">
                <a:latin typeface="Arial" pitchFamily="34" charset="0"/>
                <a:cs typeface="Arial" pitchFamily="34" charset="0"/>
              </a:rPr>
              <a:t>Author: Gwen Student</a:t>
            </a:r>
            <a:br>
              <a:rPr lang="en-US" sz="1600" i="1" dirty="0" smtClean="0">
                <a:latin typeface="Arial" pitchFamily="34" charset="0"/>
                <a:cs typeface="Arial" pitchFamily="34" charset="0"/>
              </a:rPr>
            </a:br>
            <a:r>
              <a:rPr lang="en-US" sz="1600" dirty="0" smtClean="0">
                <a:solidFill>
                  <a:srgbClr val="002060"/>
                </a:solidFill>
                <a:latin typeface="Arial" pitchFamily="34" charset="0"/>
                <a:cs typeface="Arial" pitchFamily="34" charset="0"/>
              </a:rPr>
              <a:t>The Great Awakening was also one of the major causes of the Revolution. The colonists realized </a:t>
            </a:r>
            <a:br>
              <a:rPr lang="en-US" sz="1600" dirty="0" smtClean="0">
                <a:solidFill>
                  <a:srgbClr val="002060"/>
                </a:solidFill>
                <a:latin typeface="Arial" pitchFamily="34" charset="0"/>
                <a:cs typeface="Arial" pitchFamily="34" charset="0"/>
              </a:rPr>
            </a:br>
            <a:r>
              <a:rPr lang="en-US" sz="1600" dirty="0" smtClean="0">
                <a:solidFill>
                  <a:srgbClr val="002060"/>
                </a:solidFill>
                <a:latin typeface="Arial" pitchFamily="34" charset="0"/>
                <a:cs typeface="Arial" pitchFamily="34" charset="0"/>
              </a:rPr>
              <a:t>that they wouldn't be able to practice religious freedom while being ruled by the Church of England </a:t>
            </a:r>
            <a:br>
              <a:rPr lang="en-US" sz="1600" dirty="0" smtClean="0">
                <a:solidFill>
                  <a:srgbClr val="002060"/>
                </a:solidFill>
                <a:latin typeface="Arial" pitchFamily="34" charset="0"/>
                <a:cs typeface="Arial" pitchFamily="34" charset="0"/>
              </a:rPr>
            </a:br>
            <a:r>
              <a:rPr lang="en-US" sz="1600" dirty="0" smtClean="0">
                <a:solidFill>
                  <a:srgbClr val="002060"/>
                </a:solidFill>
                <a:latin typeface="Arial" pitchFamily="34" charset="0"/>
                <a:cs typeface="Arial" pitchFamily="34" charset="0"/>
              </a:rPr>
              <a:t>and the King. There were many other factors that lead to the Revolution, but religious freedom was </a:t>
            </a:r>
            <a:br>
              <a:rPr lang="en-US" sz="1600" dirty="0" smtClean="0">
                <a:solidFill>
                  <a:srgbClr val="002060"/>
                </a:solidFill>
                <a:latin typeface="Arial" pitchFamily="34" charset="0"/>
                <a:cs typeface="Arial" pitchFamily="34" charset="0"/>
              </a:rPr>
            </a:br>
            <a:r>
              <a:rPr lang="en-US" sz="1600" dirty="0" smtClean="0">
                <a:solidFill>
                  <a:srgbClr val="002060"/>
                </a:solidFill>
                <a:latin typeface="Arial" pitchFamily="34" charset="0"/>
                <a:cs typeface="Arial" pitchFamily="34" charset="0"/>
              </a:rPr>
              <a:t>one of the major factors that changed the history of the world and created the United States.</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smtClean="0">
                <a:latin typeface="Arial" pitchFamily="34" charset="0"/>
                <a:cs typeface="Arial" pitchFamily="34" charset="0"/>
              </a:rPr>
              <a:t>D. (Instructor Response)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Hi Gwen and class,</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The enlightenment and the Great Awakening were certainly contributing factors to the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movement away from Colonial Life to a new nation.  Class, what was the enlightenment </a:t>
            </a:r>
            <a:br>
              <a:rPr lang="en-US" sz="1600" b="1" dirty="0" smtClean="0">
                <a:latin typeface="Arial" pitchFamily="34" charset="0"/>
                <a:cs typeface="Arial" pitchFamily="34" charset="0"/>
              </a:rPr>
            </a:br>
            <a:r>
              <a:rPr lang="en-US" sz="1600" b="1" dirty="0" smtClean="0">
                <a:latin typeface="Arial" pitchFamily="34" charset="0"/>
                <a:cs typeface="Arial" pitchFamily="34" charset="0"/>
              </a:rPr>
              <a:t>period about and how would that affect people's beliefs?</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b="1" dirty="0" smtClean="0">
                <a:latin typeface="Arial" pitchFamily="34" charset="0"/>
                <a:cs typeface="Arial" pitchFamily="34" charset="0"/>
              </a:rPr>
              <a:t>***********************************************************************</a:t>
            </a:r>
            <a:r>
              <a:rPr lang="en-US" sz="1600" b="1" dirty="0" smtClean="0"/>
              <a:t/>
            </a:r>
            <a:br>
              <a:rPr lang="en-US" sz="1600" b="1" dirty="0" smtClean="0"/>
            </a:b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EDzabic\Local Settings\Temporary Internet Files\Content.IE5\MJMZYR0A\MP900401162[1].jpg"/>
          <p:cNvPicPr>
            <a:picLocks noChangeAspect="1" noChangeArrowheads="1"/>
          </p:cNvPicPr>
          <p:nvPr/>
        </p:nvPicPr>
        <p:blipFill>
          <a:blip r:embed="rId3" cstate="print"/>
          <a:srcRect/>
          <a:stretch>
            <a:fillRect/>
          </a:stretch>
        </p:blipFill>
        <p:spPr bwMode="auto">
          <a:xfrm>
            <a:off x="6172200" y="3352800"/>
            <a:ext cx="2504661" cy="3131591"/>
          </a:xfrm>
          <a:prstGeom prst="rect">
            <a:avLst/>
          </a:prstGeom>
          <a:noFill/>
        </p:spPr>
      </p:pic>
      <p:sp>
        <p:nvSpPr>
          <p:cNvPr id="2" name="Title 1"/>
          <p:cNvSpPr>
            <a:spLocks noGrp="1"/>
          </p:cNvSpPr>
          <p:nvPr>
            <p:ph type="title"/>
          </p:nvPr>
        </p:nvSpPr>
        <p:spPr/>
        <p:txBody>
          <a:bodyPr>
            <a:normAutofit/>
          </a:bodyPr>
          <a:lstStyle/>
          <a:p>
            <a:r>
              <a:rPr lang="en-US" sz="4400" b="1" dirty="0" smtClean="0">
                <a:solidFill>
                  <a:srgbClr val="0070C0"/>
                </a:solidFill>
                <a:latin typeface="Book Antiqua" pitchFamily="18" charset="0"/>
              </a:rPr>
              <a:t>Moving into the Other Class. . .</a:t>
            </a:r>
            <a:r>
              <a:rPr lang="en-US" dirty="0" smtClean="0">
                <a:solidFill>
                  <a:srgbClr val="0070C0"/>
                </a:solidFill>
              </a:rPr>
              <a:t> </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What differences might you expect to see in a developmental-level Math discussion?</a:t>
            </a:r>
          </a:p>
          <a:p>
            <a:pPr>
              <a:buNone/>
            </a:pPr>
            <a:r>
              <a:rPr lang="en-US" b="1" i="1" dirty="0" smtClean="0"/>
              <a:t>Same QA criteria apply:</a:t>
            </a:r>
          </a:p>
          <a:p>
            <a:r>
              <a:rPr lang="en-US" dirty="0" smtClean="0"/>
              <a:t>Interaction Quality</a:t>
            </a:r>
          </a:p>
          <a:p>
            <a:r>
              <a:rPr lang="en-US" dirty="0" smtClean="0"/>
              <a:t>Acknowledgement</a:t>
            </a:r>
          </a:p>
          <a:p>
            <a:r>
              <a:rPr lang="en-US" dirty="0" smtClean="0"/>
              <a:t>Additional Posts</a:t>
            </a:r>
          </a:p>
          <a:p>
            <a:r>
              <a:rPr lang="en-US" dirty="0" smtClean="0"/>
              <a:t>Engagement/Re-Engagement</a:t>
            </a:r>
          </a:p>
          <a:p>
            <a:pPr>
              <a:buNone/>
            </a:pPr>
            <a:endParaRPr lang="en-US" b="1" dirty="0" smtClean="0"/>
          </a:p>
          <a:p>
            <a:endParaRPr lang="en-US" b="1"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12845"/>
            <a:ext cx="8686800" cy="6586418"/>
          </a:xfrm>
          <a:prstGeom prst="rect">
            <a:avLst/>
          </a:prstGeom>
        </p:spPr>
        <p:txBody>
          <a:bodyPr wrap="square">
            <a:spAutoFit/>
          </a:bodyPr>
          <a:lstStyle/>
          <a:p>
            <a:r>
              <a:rPr lang="en-US" sz="1400" dirty="0" smtClean="0"/>
              <a:t>Subject: Unit G Discussion </a:t>
            </a:r>
            <a:br>
              <a:rPr lang="en-US" sz="1400" dirty="0" smtClean="0"/>
            </a:br>
            <a:r>
              <a:rPr lang="en-US" sz="1400" i="1" dirty="0" smtClean="0"/>
              <a:t>Author: Peyton Student</a:t>
            </a:r>
            <a:r>
              <a:rPr lang="en-US" sz="1400" b="1" i="1" dirty="0" smtClean="0"/>
              <a:t/>
            </a:r>
            <a:br>
              <a:rPr lang="en-US" sz="1400" b="1" i="1" dirty="0" smtClean="0"/>
            </a:br>
            <a:r>
              <a:rPr lang="en-US" sz="1400" dirty="0" smtClean="0">
                <a:solidFill>
                  <a:srgbClr val="002060"/>
                </a:solidFill>
              </a:rPr>
              <a:t>A flight from Boston to Pittsburgh takes 2 hours and 35 minutes.  How many minutes long is the flight?</a:t>
            </a:r>
            <a:br>
              <a:rPr lang="en-US" sz="1400" dirty="0" smtClean="0">
                <a:solidFill>
                  <a:srgbClr val="002060"/>
                </a:solidFill>
              </a:rPr>
            </a:br>
            <a:r>
              <a:rPr lang="en-US" sz="1400" dirty="0" smtClean="0">
                <a:solidFill>
                  <a:srgbClr val="002060"/>
                </a:solidFill>
              </a:rPr>
              <a:t>     To </a:t>
            </a:r>
            <a:r>
              <a:rPr lang="en-US" sz="1400" dirty="0" err="1" smtClean="0">
                <a:solidFill>
                  <a:srgbClr val="002060"/>
                </a:solidFill>
              </a:rPr>
              <a:t>slove</a:t>
            </a:r>
            <a:r>
              <a:rPr lang="en-US" sz="1400" dirty="0" smtClean="0">
                <a:solidFill>
                  <a:srgbClr val="002060"/>
                </a:solidFill>
              </a:rPr>
              <a:t> this problem we need to first convert hours into minutes.</a:t>
            </a:r>
            <a:br>
              <a:rPr lang="en-US" sz="1400" dirty="0" smtClean="0">
                <a:solidFill>
                  <a:srgbClr val="002060"/>
                </a:solidFill>
              </a:rPr>
            </a:br>
            <a:r>
              <a:rPr lang="en-US" sz="1400" dirty="0" smtClean="0">
                <a:solidFill>
                  <a:srgbClr val="002060"/>
                </a:solidFill>
              </a:rPr>
              <a:t>1 hour=60 minutes</a:t>
            </a:r>
            <a:br>
              <a:rPr lang="en-US" sz="1400" dirty="0" smtClean="0">
                <a:solidFill>
                  <a:srgbClr val="002060"/>
                </a:solidFill>
              </a:rPr>
            </a:br>
            <a:r>
              <a:rPr lang="en-US" sz="1400" dirty="0" smtClean="0">
                <a:solidFill>
                  <a:srgbClr val="002060"/>
                </a:solidFill>
              </a:rPr>
              <a:t>Therefore, 2 hours=120 minutes</a:t>
            </a:r>
            <a:br>
              <a:rPr lang="en-US" sz="1400" dirty="0" smtClean="0">
                <a:solidFill>
                  <a:srgbClr val="002060"/>
                </a:solidFill>
              </a:rPr>
            </a:br>
            <a:r>
              <a:rPr lang="en-US" sz="1400" dirty="0" smtClean="0">
                <a:solidFill>
                  <a:srgbClr val="002060"/>
                </a:solidFill>
              </a:rPr>
              <a:t>Now we just need to add.</a:t>
            </a:r>
            <a:br>
              <a:rPr lang="en-US" sz="1400" dirty="0" smtClean="0">
                <a:solidFill>
                  <a:srgbClr val="002060"/>
                </a:solidFill>
              </a:rPr>
            </a:br>
            <a:r>
              <a:rPr lang="en-US" sz="1400" dirty="0" smtClean="0">
                <a:solidFill>
                  <a:srgbClr val="002060"/>
                </a:solidFill>
              </a:rPr>
              <a:t>120+35=155 minutes</a:t>
            </a:r>
            <a:br>
              <a:rPr lang="en-US" sz="1400" dirty="0" smtClean="0">
                <a:solidFill>
                  <a:srgbClr val="002060"/>
                </a:solidFill>
              </a:rPr>
            </a:br>
            <a:r>
              <a:rPr lang="en-US" sz="1400" dirty="0" smtClean="0">
                <a:solidFill>
                  <a:srgbClr val="002060"/>
                </a:solidFill>
              </a:rPr>
              <a:t>A flight from Boston to Pittsburgh is 155 </a:t>
            </a:r>
            <a:r>
              <a:rPr lang="en-US" sz="1400" dirty="0" err="1" smtClean="0">
                <a:solidFill>
                  <a:srgbClr val="002060"/>
                </a:solidFill>
              </a:rPr>
              <a:t>mintues</a:t>
            </a:r>
            <a:r>
              <a:rPr lang="en-US" sz="1400" dirty="0" smtClean="0">
                <a:solidFill>
                  <a:srgbClr val="002060"/>
                </a:solidFill>
              </a:rPr>
              <a:t> long.</a:t>
            </a:r>
            <a:r>
              <a:rPr lang="en-US" sz="1400" b="1" i="1" dirty="0" smtClean="0"/>
              <a:t/>
            </a:r>
            <a:br>
              <a:rPr lang="en-US" sz="1400" b="1" i="1" dirty="0" smtClean="0"/>
            </a:br>
            <a:r>
              <a:rPr lang="en-US" sz="1400" b="1" dirty="0" smtClean="0"/>
              <a:t>A. (Instructor Response) </a:t>
            </a:r>
            <a:br>
              <a:rPr lang="en-US" sz="1400" b="1" dirty="0" smtClean="0"/>
            </a:br>
            <a:r>
              <a:rPr lang="en-US" sz="1400" b="1" dirty="0" smtClean="0"/>
              <a:t>Peyton - Thanks for explaining the problem with every detail.  This is one type of problem that will be used quite a bit in algebra. </a:t>
            </a:r>
            <a:r>
              <a:rPr lang="en-US" sz="1400" dirty="0" smtClean="0"/>
              <a:t/>
            </a:r>
            <a:br>
              <a:rPr lang="en-US" sz="1400" dirty="0" smtClean="0"/>
            </a:br>
            <a:r>
              <a:rPr lang="en-US" sz="1400" b="1" dirty="0" smtClean="0"/>
              <a:t>***********************************************************************</a:t>
            </a:r>
          </a:p>
          <a:p>
            <a:r>
              <a:rPr lang="en-US" sz="1400" dirty="0" smtClean="0"/>
              <a:t>Subject: Unit G Discussion </a:t>
            </a:r>
            <a:br>
              <a:rPr lang="en-US" sz="1400" dirty="0" smtClean="0"/>
            </a:br>
            <a:r>
              <a:rPr lang="en-US" sz="1400" i="1" dirty="0" smtClean="0"/>
              <a:t>Author: Tim Student</a:t>
            </a:r>
            <a:r>
              <a:rPr lang="en-US" sz="1400" b="1" i="1" dirty="0" smtClean="0"/>
              <a:t/>
            </a:r>
            <a:br>
              <a:rPr lang="en-US" sz="1400" b="1" i="1" dirty="0" smtClean="0"/>
            </a:br>
            <a:r>
              <a:rPr lang="en-US" sz="1400" dirty="0" smtClean="0">
                <a:solidFill>
                  <a:srgbClr val="002060"/>
                </a:solidFill>
              </a:rPr>
              <a:t>3.4 tons of bananas are off-loaded from a ship that has just arrived from Costa Rica.  The port taxes imported fruit at $0.015 per pound.  What is the tax on the entire shipment?</a:t>
            </a:r>
            <a:br>
              <a:rPr lang="en-US" sz="1400" dirty="0" smtClean="0">
                <a:solidFill>
                  <a:srgbClr val="002060"/>
                </a:solidFill>
              </a:rPr>
            </a:br>
            <a:r>
              <a:rPr lang="en-US" sz="1400" dirty="0" smtClean="0">
                <a:solidFill>
                  <a:srgbClr val="002060"/>
                </a:solidFill>
              </a:rPr>
              <a:t>     First thing that you have to figure out is how many pounds that you have.  So you would multiply the 3.4 tons by 2000 pounds.  Because there are 2000 pounds in 1 ton.</a:t>
            </a:r>
            <a:br>
              <a:rPr lang="en-US" sz="1400" dirty="0" smtClean="0">
                <a:solidFill>
                  <a:srgbClr val="002060"/>
                </a:solidFill>
              </a:rPr>
            </a:br>
            <a:r>
              <a:rPr lang="en-US" sz="1400" dirty="0" smtClean="0">
                <a:solidFill>
                  <a:srgbClr val="002060"/>
                </a:solidFill>
              </a:rPr>
              <a:t>3.4×2000=6800/ Next you multiply the 6800 pounds of bananas by the $0.015 per pound tax. / 6800×$0.015=$102.00 / So the total port tax due on these bananas is $102.00.</a:t>
            </a:r>
            <a:r>
              <a:rPr lang="en-US" sz="1400" dirty="0" smtClean="0"/>
              <a:t/>
            </a:r>
            <a:br>
              <a:rPr lang="en-US" sz="1400" dirty="0" smtClean="0"/>
            </a:br>
            <a:r>
              <a:rPr lang="en-US" sz="1400" b="1" dirty="0" smtClean="0"/>
              <a:t>B. (Instructor Response) </a:t>
            </a:r>
            <a:br>
              <a:rPr lang="en-US" sz="1400" b="1" dirty="0" smtClean="0"/>
            </a:br>
            <a:r>
              <a:rPr lang="en-US" sz="1400" b="1" dirty="0" smtClean="0"/>
              <a:t>Tim -I love your logical approach to the problem.  One great thing about working math problems...multiple ways to work them.</a:t>
            </a:r>
            <a:br>
              <a:rPr lang="en-US" sz="1400" b="1" dirty="0" smtClean="0"/>
            </a:br>
            <a:r>
              <a:rPr lang="en-US" sz="1400" b="1" dirty="0" smtClean="0"/>
              <a:t>Another approach using the information you provided:</a:t>
            </a:r>
            <a:br>
              <a:rPr lang="en-US" sz="1400" b="1" dirty="0" smtClean="0"/>
            </a:br>
            <a:r>
              <a:rPr lang="en-US" sz="1400" b="1" dirty="0" smtClean="0"/>
              <a:t>3.4</a:t>
            </a:r>
            <a:r>
              <a:rPr lang="en-US" sz="1400" b="1" i="1" dirty="0" smtClean="0"/>
              <a:t>tons</a:t>
            </a:r>
            <a:r>
              <a:rPr lang="en-US" sz="1400" b="1" dirty="0" smtClean="0"/>
              <a:t>⋅2000</a:t>
            </a:r>
            <a:r>
              <a:rPr lang="en-US" sz="1400" b="1" i="1" dirty="0" smtClean="0"/>
              <a:t>lb</a:t>
            </a:r>
            <a:r>
              <a:rPr lang="en-US" sz="1400" b="1" dirty="0" smtClean="0"/>
              <a:t>1  </a:t>
            </a:r>
            <a:r>
              <a:rPr lang="en-US" sz="1400" b="1" i="1" dirty="0" smtClean="0"/>
              <a:t>ton</a:t>
            </a:r>
            <a:r>
              <a:rPr lang="en-US" sz="1400" b="1" dirty="0" smtClean="0"/>
              <a:t>⋅$0.0151  </a:t>
            </a:r>
            <a:r>
              <a:rPr lang="en-US" sz="1400" b="1" i="1" dirty="0" smtClean="0"/>
              <a:t>lb</a:t>
            </a:r>
            <a:r>
              <a:rPr lang="en-US" sz="1400" b="1" dirty="0" smtClean="0"/>
              <a:t>   </a:t>
            </a:r>
            <a:br>
              <a:rPr lang="en-US" sz="1400" b="1" dirty="0" smtClean="0"/>
            </a:br>
            <a:r>
              <a:rPr lang="en-US" sz="1400" b="1" dirty="0" smtClean="0"/>
              <a:t>Once we simplify the tons and lbs we are left with....</a:t>
            </a:r>
            <a:br>
              <a:rPr lang="en-US" sz="1400" b="1" dirty="0" smtClean="0"/>
            </a:br>
            <a:r>
              <a:rPr lang="en-US" sz="1400" b="1" dirty="0" smtClean="0"/>
              <a:t>2000 * 0.015 = $102   </a:t>
            </a:r>
            <a:r>
              <a:rPr lang="en-US" sz="1400" dirty="0" smtClean="0"/>
              <a:t> </a:t>
            </a:r>
            <a:br>
              <a:rPr lang="en-US" sz="1400" dirty="0" smtClean="0"/>
            </a:br>
            <a:r>
              <a:rPr lang="en-US" sz="1400" dirty="0" smtClean="0"/>
              <a:t>***********************************************************************</a:t>
            </a:r>
            <a:r>
              <a:rPr lang="en-US" sz="1600" dirty="0" smtClean="0"/>
              <a:t/>
            </a:r>
            <a:br>
              <a:rPr lang="en-US" sz="1600" dirty="0" smtClean="0"/>
            </a:br>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144000" cy="6247864"/>
          </a:xfrm>
          <a:prstGeom prst="rect">
            <a:avLst/>
          </a:prstGeom>
        </p:spPr>
        <p:txBody>
          <a:bodyPr wrap="square">
            <a:spAutoFit/>
          </a:bodyPr>
          <a:lstStyle/>
          <a:p>
            <a:r>
              <a:rPr lang="en-US" sz="1600" dirty="0" smtClean="0"/>
              <a:t>Subject: Unit G Discussion </a:t>
            </a:r>
            <a:br>
              <a:rPr lang="en-US" sz="1600" dirty="0" smtClean="0"/>
            </a:br>
            <a:r>
              <a:rPr lang="en-US" sz="1600" i="1" dirty="0" smtClean="0"/>
              <a:t>Author: Drew Student</a:t>
            </a:r>
            <a:r>
              <a:rPr lang="en-US" sz="1600" b="1" i="1" dirty="0" smtClean="0"/>
              <a:t/>
            </a:r>
            <a:br>
              <a:rPr lang="en-US" sz="1600" b="1" i="1" dirty="0" smtClean="0"/>
            </a:br>
            <a:r>
              <a:rPr lang="en-US" sz="1600" dirty="0" smtClean="0">
                <a:solidFill>
                  <a:srgbClr val="002060"/>
                </a:solidFill>
              </a:rPr>
              <a:t>Converting 38 ft/sec to m//sec                       38</a:t>
            </a:r>
            <a:r>
              <a:rPr lang="en-US" sz="1600" i="1" dirty="0" smtClean="0">
                <a:solidFill>
                  <a:srgbClr val="002060"/>
                </a:solidFill>
              </a:rPr>
              <a:t>ft</a:t>
            </a:r>
            <a:r>
              <a:rPr lang="en-US" sz="1600" dirty="0" smtClean="0">
                <a:solidFill>
                  <a:srgbClr val="002060"/>
                </a:solidFill>
              </a:rPr>
              <a:t>sec×305 </a:t>
            </a:r>
            <a:r>
              <a:rPr lang="en-US" sz="1600" i="1" dirty="0" smtClean="0">
                <a:solidFill>
                  <a:srgbClr val="002060"/>
                </a:solidFill>
              </a:rPr>
              <a:t>ft</a:t>
            </a:r>
            <a:r>
              <a:rPr lang="en-US" sz="1600" dirty="0" smtClean="0">
                <a:solidFill>
                  <a:srgbClr val="002060"/>
                </a:solidFill>
              </a:rPr>
              <a:t>1</a:t>
            </a:r>
            <a:r>
              <a:rPr lang="en-US" sz="1600" i="1" dirty="0" smtClean="0">
                <a:solidFill>
                  <a:srgbClr val="002060"/>
                </a:solidFill>
              </a:rPr>
              <a:t>m</a:t>
            </a:r>
            <a:r>
              <a:rPr lang="en-US" sz="1600" dirty="0" smtClean="0">
                <a:solidFill>
                  <a:srgbClr val="002060"/>
                </a:solidFill>
              </a:rPr>
              <a:t>=11.59</a:t>
            </a:r>
            <a:r>
              <a:rPr lang="en-US" sz="1600" i="1" dirty="0" smtClean="0">
                <a:solidFill>
                  <a:srgbClr val="002060"/>
                </a:solidFill>
              </a:rPr>
              <a:t>m</a:t>
            </a:r>
            <a:r>
              <a:rPr lang="en-US" sz="1600" dirty="0" smtClean="0">
                <a:solidFill>
                  <a:srgbClr val="002060"/>
                </a:solidFill>
              </a:rPr>
              <a:t>/sec         In doing this there are two steps to follow: 1) Find the equivalent measure that begins with the unit and ends with the unit you want. 2) </a:t>
            </a:r>
            <a:r>
              <a:rPr lang="en-US" sz="1600" dirty="0" err="1" smtClean="0">
                <a:solidFill>
                  <a:srgbClr val="002060"/>
                </a:solidFill>
              </a:rPr>
              <a:t>Multipl</a:t>
            </a:r>
            <a:r>
              <a:rPr lang="en-US" sz="1600" dirty="0" smtClean="0">
                <a:solidFill>
                  <a:srgbClr val="002060"/>
                </a:solidFill>
              </a:rPr>
              <a:t> by the unit fraction.</a:t>
            </a:r>
            <a:r>
              <a:rPr lang="en-US" sz="1600" dirty="0" smtClean="0"/>
              <a:t/>
            </a:r>
            <a:br>
              <a:rPr lang="en-US" sz="1600" dirty="0" smtClean="0"/>
            </a:br>
            <a:r>
              <a:rPr lang="en-US" sz="1600" b="1" dirty="0" smtClean="0"/>
              <a:t>C. (Instructor Response) </a:t>
            </a:r>
            <a:br>
              <a:rPr lang="en-US" sz="1600" b="1" dirty="0" smtClean="0"/>
            </a:br>
            <a:r>
              <a:rPr lang="en-US" sz="1600" b="1" dirty="0" smtClean="0"/>
              <a:t>Drew - when I do the math in your problem I am not getting the same answer you have.  Please revise....</a:t>
            </a:r>
            <a:r>
              <a:rPr lang="en-US" sz="1600" dirty="0" smtClean="0"/>
              <a:t/>
            </a:r>
            <a:br>
              <a:rPr lang="en-US" sz="1600" dirty="0" smtClean="0"/>
            </a:br>
            <a:r>
              <a:rPr lang="en-US" sz="1600" b="1" dirty="0" smtClean="0"/>
              <a:t>***********************************************************************</a:t>
            </a:r>
          </a:p>
          <a:p>
            <a:r>
              <a:rPr lang="en-US" sz="1600" dirty="0" smtClean="0"/>
              <a:t>Subject: Unit G Discussion </a:t>
            </a:r>
            <a:br>
              <a:rPr lang="en-US" sz="1600" dirty="0" smtClean="0"/>
            </a:br>
            <a:r>
              <a:rPr lang="en-US" sz="1600" i="1" dirty="0" smtClean="0"/>
              <a:t>Author: Aaron Student</a:t>
            </a:r>
            <a:r>
              <a:rPr lang="en-US" sz="1600" b="1" i="1" dirty="0" smtClean="0"/>
              <a:t/>
            </a:r>
            <a:br>
              <a:rPr lang="en-US" sz="1600" b="1" i="1" dirty="0" smtClean="0"/>
            </a:br>
            <a:r>
              <a:rPr lang="en-US" sz="1600" dirty="0" smtClean="0">
                <a:solidFill>
                  <a:srgbClr val="002060"/>
                </a:solidFill>
              </a:rPr>
              <a:t>The world's highest dam, the </a:t>
            </a:r>
            <a:r>
              <a:rPr lang="en-US" sz="1600" dirty="0" err="1" smtClean="0">
                <a:solidFill>
                  <a:srgbClr val="002060"/>
                </a:solidFill>
              </a:rPr>
              <a:t>Rogun</a:t>
            </a:r>
            <a:r>
              <a:rPr lang="en-US" sz="1600" dirty="0" smtClean="0">
                <a:solidFill>
                  <a:srgbClr val="002060"/>
                </a:solidFill>
              </a:rPr>
              <a:t> dam in Tajikistan, is 335 meters high.  How many kilometers high is the dam?</a:t>
            </a:r>
            <a:br>
              <a:rPr lang="en-US" sz="1600" dirty="0" smtClean="0">
                <a:solidFill>
                  <a:srgbClr val="002060"/>
                </a:solidFill>
              </a:rPr>
            </a:br>
            <a:r>
              <a:rPr lang="en-US" sz="1600" dirty="0" smtClean="0">
                <a:solidFill>
                  <a:srgbClr val="002060"/>
                </a:solidFill>
              </a:rPr>
              <a:t>     To convert meters to kilometers we need to know that 1 meter is equal to 0.001 kilometers.</a:t>
            </a:r>
            <a:br>
              <a:rPr lang="en-US" sz="1600" dirty="0" smtClean="0">
                <a:solidFill>
                  <a:srgbClr val="002060"/>
                </a:solidFill>
              </a:rPr>
            </a:br>
            <a:r>
              <a:rPr lang="en-US" sz="1600" dirty="0" smtClean="0">
                <a:solidFill>
                  <a:srgbClr val="002060"/>
                </a:solidFill>
              </a:rPr>
              <a:t>So, 335 meters would be 0.335 kilometers</a:t>
            </a:r>
            <a:br>
              <a:rPr lang="en-US" sz="1600" dirty="0" smtClean="0">
                <a:solidFill>
                  <a:srgbClr val="002060"/>
                </a:solidFill>
              </a:rPr>
            </a:br>
            <a:r>
              <a:rPr lang="en-US" sz="1600" dirty="0" smtClean="0">
                <a:solidFill>
                  <a:srgbClr val="002060"/>
                </a:solidFill>
              </a:rPr>
              <a:t>How I did this was by moving the decimal point to the left three spaces or</a:t>
            </a:r>
            <a:br>
              <a:rPr lang="en-US" sz="1600" dirty="0" smtClean="0">
                <a:solidFill>
                  <a:srgbClr val="002060"/>
                </a:solidFill>
              </a:rPr>
            </a:br>
            <a:r>
              <a:rPr lang="en-US" sz="1600" dirty="0" smtClean="0">
                <a:solidFill>
                  <a:srgbClr val="002060"/>
                </a:solidFill>
              </a:rPr>
              <a:t>multiply 335m X 0.001km=0.335km</a:t>
            </a:r>
            <a:r>
              <a:rPr lang="en-US" sz="1600" b="1" i="1" dirty="0" smtClean="0">
                <a:solidFill>
                  <a:srgbClr val="0070C0"/>
                </a:solidFill>
              </a:rPr>
              <a:t/>
            </a:r>
            <a:br>
              <a:rPr lang="en-US" sz="1600" b="1" i="1" dirty="0" smtClean="0">
                <a:solidFill>
                  <a:srgbClr val="0070C0"/>
                </a:solidFill>
              </a:rPr>
            </a:br>
            <a:r>
              <a:rPr lang="en-US" sz="1600" b="1" dirty="0" smtClean="0"/>
              <a:t>D. (Instructor Response) </a:t>
            </a:r>
            <a:br>
              <a:rPr lang="en-US" sz="1600" b="1" dirty="0" smtClean="0"/>
            </a:br>
            <a:r>
              <a:rPr lang="en-US" sz="1600" b="1" dirty="0" smtClean="0"/>
              <a:t>That is correct Aaron :)</a:t>
            </a:r>
            <a:br>
              <a:rPr lang="en-US" sz="1600" b="1" dirty="0" smtClean="0"/>
            </a:br>
            <a:r>
              <a:rPr lang="en-US" sz="1600" b="1" dirty="0" smtClean="0"/>
              <a:t>There is a saying to help remember the order:</a:t>
            </a:r>
            <a:br>
              <a:rPr lang="en-US" sz="1600" b="1" dirty="0" smtClean="0"/>
            </a:br>
            <a:r>
              <a:rPr lang="en-US" sz="1600" b="1" dirty="0" smtClean="0"/>
              <a:t>Kelly Hurriedly Drew Monkeys During Class Monday</a:t>
            </a:r>
            <a:br>
              <a:rPr lang="en-US" sz="1600" b="1" dirty="0" smtClean="0"/>
            </a:br>
            <a:r>
              <a:rPr lang="en-US" sz="1600" b="1" dirty="0" smtClean="0"/>
              <a:t> km      </a:t>
            </a:r>
            <a:r>
              <a:rPr lang="en-US" sz="1600" b="1" dirty="0" err="1" smtClean="0"/>
              <a:t>hm</a:t>
            </a:r>
            <a:r>
              <a:rPr lang="en-US" sz="1600" b="1" dirty="0" smtClean="0"/>
              <a:t>            dam       m            dm        cm       mm</a:t>
            </a:r>
            <a:br>
              <a:rPr lang="en-US" sz="1600" b="1" dirty="0" smtClean="0"/>
            </a:br>
            <a:r>
              <a:rPr lang="en-US" sz="1600" b="1" dirty="0" smtClean="0"/>
              <a:t>Since we are moving from m to km we go 3 to the left...moving the decimal point to the left three spaces.</a:t>
            </a:r>
            <a:r>
              <a:rPr lang="en-US" sz="1600" dirty="0" smtClean="0"/>
              <a:t/>
            </a:r>
            <a:br>
              <a:rPr lang="en-US" sz="1600" dirty="0" smtClean="0"/>
            </a:br>
            <a:r>
              <a:rPr lang="en-US" sz="1600" b="1" dirty="0" smtClean="0"/>
              <a:t>***********************************************************************</a:t>
            </a: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Book Antiqua" pitchFamily="18" charset="0"/>
              </a:rPr>
              <a:t>Questions? </a:t>
            </a:r>
            <a:endParaRPr lang="en-US" b="1" dirty="0">
              <a:solidFill>
                <a:srgbClr val="0070C0"/>
              </a:solidFill>
              <a:latin typeface="Book Antiqua" pitchFamily="18" charset="0"/>
            </a:endParaRPr>
          </a:p>
        </p:txBody>
      </p:sp>
      <p:sp>
        <p:nvSpPr>
          <p:cNvPr id="5" name="Content Placeholder 4"/>
          <p:cNvSpPr>
            <a:spLocks noGrp="1"/>
          </p:cNvSpPr>
          <p:nvPr>
            <p:ph idx="1"/>
          </p:nvPr>
        </p:nvSpPr>
        <p:spPr/>
        <p:txBody>
          <a:bodyPr/>
          <a:lstStyle/>
          <a:p>
            <a:r>
              <a:rPr lang="en-US" b="1" dirty="0" smtClean="0">
                <a:latin typeface="Book Antiqua" pitchFamily="18" charset="0"/>
              </a:rPr>
              <a:t>Keep in touch with your Chair and Associate Dean</a:t>
            </a:r>
          </a:p>
          <a:p>
            <a:endParaRPr lang="en-US" b="1" dirty="0" smtClean="0">
              <a:latin typeface="Book Antiqua" pitchFamily="18" charset="0"/>
            </a:endParaRPr>
          </a:p>
          <a:p>
            <a:pPr>
              <a:buNone/>
            </a:pPr>
            <a:endParaRPr lang="en-US" b="1" i="1" dirty="0" smtClean="0">
              <a:latin typeface="Book Antiqua" pitchFamily="18" charset="0"/>
            </a:endParaRPr>
          </a:p>
          <a:p>
            <a:pPr>
              <a:buNone/>
            </a:pPr>
            <a:endParaRPr lang="en-US" b="1" i="1" dirty="0" smtClean="0">
              <a:latin typeface="Book Antiqua" pitchFamily="18" charset="0"/>
            </a:endParaRPr>
          </a:p>
          <a:p>
            <a:pPr>
              <a:buNone/>
            </a:pPr>
            <a:endParaRPr lang="en-US" b="1" i="1" dirty="0" smtClean="0">
              <a:latin typeface="Book Antiqua" pitchFamily="18" charset="0"/>
            </a:endParaRPr>
          </a:p>
          <a:p>
            <a:pPr>
              <a:buNone/>
            </a:pPr>
            <a:r>
              <a:rPr lang="en-US" b="1" i="1" dirty="0" smtClean="0">
                <a:solidFill>
                  <a:srgbClr val="0070C0"/>
                </a:solidFill>
                <a:latin typeface="Book Antiqua" pitchFamily="18" charset="0"/>
              </a:rPr>
              <a:t>Thank you for your </a:t>
            </a:r>
            <a:br>
              <a:rPr lang="en-US" b="1" i="1" dirty="0" smtClean="0">
                <a:solidFill>
                  <a:srgbClr val="0070C0"/>
                </a:solidFill>
                <a:latin typeface="Book Antiqua" pitchFamily="18" charset="0"/>
              </a:rPr>
            </a:br>
            <a:r>
              <a:rPr lang="en-US" b="1" i="1" dirty="0" smtClean="0">
                <a:solidFill>
                  <a:srgbClr val="0070C0"/>
                </a:solidFill>
                <a:latin typeface="Book Antiqua" pitchFamily="18" charset="0"/>
              </a:rPr>
              <a:t>participation!</a:t>
            </a:r>
            <a:endParaRPr lang="en-US" b="1" i="1" dirty="0">
              <a:solidFill>
                <a:srgbClr val="0070C0"/>
              </a:solidFill>
              <a:latin typeface="Book Antiqua" pitchFamily="18" charset="0"/>
            </a:endParaRPr>
          </a:p>
        </p:txBody>
      </p:sp>
      <p:pic>
        <p:nvPicPr>
          <p:cNvPr id="18439" name="Picture 7" descr="C:\Documents and Settings\EDzabic\Local Settings\Temporary Internet Files\Content.IE5\WH6PQ49L\MP900400505[1].jpg"/>
          <p:cNvPicPr>
            <a:picLocks noChangeAspect="1" noChangeArrowheads="1"/>
          </p:cNvPicPr>
          <p:nvPr/>
        </p:nvPicPr>
        <p:blipFill>
          <a:blip r:embed="rId2" cstate="print"/>
          <a:srcRect/>
          <a:stretch>
            <a:fillRect/>
          </a:stretch>
        </p:blipFill>
        <p:spPr bwMode="auto">
          <a:xfrm>
            <a:off x="4800600" y="3200400"/>
            <a:ext cx="3902075" cy="31178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latin typeface="Book Antiqua" pitchFamily="18" charset="0"/>
              </a:rPr>
              <a:t>A Quality Online Course Will</a:t>
            </a:r>
            <a:endParaRPr lang="en-US" b="1" dirty="0">
              <a:solidFill>
                <a:srgbClr val="0070C0"/>
              </a:solidFill>
              <a:latin typeface="Book Antiqua" pitchFamily="18" charset="0"/>
            </a:endParaRPr>
          </a:p>
        </p:txBody>
      </p:sp>
      <p:sp>
        <p:nvSpPr>
          <p:cNvPr id="5" name="Content Placeholder 4"/>
          <p:cNvSpPr>
            <a:spLocks noGrp="1"/>
          </p:cNvSpPr>
          <p:nvPr>
            <p:ph idx="1"/>
          </p:nvPr>
        </p:nvSpPr>
        <p:spPr/>
        <p:txBody>
          <a:bodyPr>
            <a:normAutofit fontScale="92500" lnSpcReduction="20000"/>
          </a:bodyPr>
          <a:lstStyle/>
          <a:p>
            <a:pPr lvl="1"/>
            <a:r>
              <a:rPr lang="en-US" dirty="0" smtClean="0">
                <a:solidFill>
                  <a:srgbClr val="0070C0"/>
                </a:solidFill>
              </a:rPr>
              <a:t>Be </a:t>
            </a:r>
            <a:r>
              <a:rPr lang="en-US" b="1" dirty="0" smtClean="0">
                <a:solidFill>
                  <a:srgbClr val="0070C0"/>
                </a:solidFill>
              </a:rPr>
              <a:t>designed</a:t>
            </a:r>
            <a:r>
              <a:rPr lang="en-US" dirty="0" smtClean="0">
                <a:solidFill>
                  <a:srgbClr val="0070C0"/>
                </a:solidFill>
              </a:rPr>
              <a:t> well with efficient navigation </a:t>
            </a:r>
            <a:r>
              <a:rPr lang="en-US" dirty="0" smtClean="0">
                <a:solidFill>
                  <a:schemeClr val="accent6">
                    <a:lumMod val="75000"/>
                  </a:schemeClr>
                </a:solidFill>
              </a:rPr>
              <a:t>(course design / instructional design &amp; delivery)</a:t>
            </a:r>
          </a:p>
          <a:p>
            <a:pPr lvl="1"/>
            <a:r>
              <a:rPr lang="en-US" b="1" dirty="0" smtClean="0">
                <a:solidFill>
                  <a:srgbClr val="0070C0"/>
                </a:solidFill>
              </a:rPr>
              <a:t>Assess and evaluate </a:t>
            </a:r>
            <a:r>
              <a:rPr lang="en-US" dirty="0" smtClean="0">
                <a:solidFill>
                  <a:srgbClr val="0070C0"/>
                </a:solidFill>
              </a:rPr>
              <a:t>learning clearly</a:t>
            </a:r>
          </a:p>
          <a:p>
            <a:pPr lvl="1"/>
            <a:r>
              <a:rPr lang="en-US" dirty="0" smtClean="0">
                <a:solidFill>
                  <a:srgbClr val="0070C0"/>
                </a:solidFill>
              </a:rPr>
              <a:t>Provide learner </a:t>
            </a:r>
            <a:r>
              <a:rPr lang="en-US" b="1" dirty="0" smtClean="0">
                <a:solidFill>
                  <a:srgbClr val="0070C0"/>
                </a:solidFill>
              </a:rPr>
              <a:t>support &amp; resources</a:t>
            </a:r>
          </a:p>
          <a:p>
            <a:pPr lvl="1"/>
            <a:r>
              <a:rPr lang="en-US" dirty="0" smtClean="0">
                <a:solidFill>
                  <a:srgbClr val="0070C0"/>
                </a:solidFill>
              </a:rPr>
              <a:t>Use </a:t>
            </a:r>
            <a:r>
              <a:rPr lang="en-US" b="1" dirty="0" smtClean="0">
                <a:solidFill>
                  <a:srgbClr val="0070C0"/>
                </a:solidFill>
              </a:rPr>
              <a:t>technology </a:t>
            </a:r>
            <a:r>
              <a:rPr lang="en-US" dirty="0" smtClean="0">
                <a:solidFill>
                  <a:srgbClr val="0070C0"/>
                </a:solidFill>
              </a:rPr>
              <a:t>appropriately </a:t>
            </a:r>
            <a:r>
              <a:rPr lang="en-US" dirty="0" smtClean="0">
                <a:solidFill>
                  <a:schemeClr val="accent6">
                    <a:lumMod val="75000"/>
                  </a:schemeClr>
                </a:solidFill>
              </a:rPr>
              <a:t>(use of tools/LMS capabilities supports &amp; enhances learning objectives)</a:t>
            </a:r>
          </a:p>
          <a:p>
            <a:pPr lvl="1"/>
            <a:r>
              <a:rPr lang="en-US" dirty="0" smtClean="0">
                <a:solidFill>
                  <a:srgbClr val="0070C0"/>
                </a:solidFill>
              </a:rPr>
              <a:t>Foster student </a:t>
            </a:r>
            <a:r>
              <a:rPr lang="en-US" b="1" dirty="0" smtClean="0">
                <a:solidFill>
                  <a:srgbClr val="0070C0"/>
                </a:solidFill>
              </a:rPr>
              <a:t>interaction/engagement</a:t>
            </a:r>
          </a:p>
          <a:p>
            <a:pPr lvl="2"/>
            <a:r>
              <a:rPr lang="en-US" b="1" i="1" dirty="0" smtClean="0">
                <a:solidFill>
                  <a:srgbClr val="92D050"/>
                </a:solidFill>
              </a:rPr>
              <a:t>Quality Matters</a:t>
            </a:r>
            <a:r>
              <a:rPr lang="en-US" i="1" dirty="0" smtClean="0">
                <a:solidFill>
                  <a:srgbClr val="92D050"/>
                </a:solidFill>
              </a:rPr>
              <a:t>: </a:t>
            </a:r>
            <a:r>
              <a:rPr lang="en-US" i="1" dirty="0" smtClean="0">
                <a:hlinkClick r:id="rId2"/>
              </a:rPr>
              <a:t>http://www.qmprogram.org/</a:t>
            </a:r>
            <a:endParaRPr lang="en-US" i="1" dirty="0" smtClean="0"/>
          </a:p>
          <a:p>
            <a:pPr lvl="2"/>
            <a:r>
              <a:rPr lang="en-US" sz="2200" b="1" i="1" dirty="0" smtClean="0"/>
              <a:t>Blackboard Exemplary Course Program Rubric: </a:t>
            </a:r>
            <a:r>
              <a:rPr lang="en-US" sz="2200" i="1" dirty="0" smtClean="0">
                <a:hlinkClick r:id="rId3"/>
              </a:rPr>
              <a:t>http://www.blackboard.com/getdoc/7deaf501-4674-41b9-b2f2-554441ba099b/2012-Blackboard-Exemplary-Course-Rubric.aspx</a:t>
            </a:r>
            <a:endParaRPr lang="en-US" sz="2200" i="1" dirty="0" smtClean="0"/>
          </a:p>
          <a:p>
            <a:pPr lvl="2"/>
            <a:r>
              <a:rPr lang="en-US" sz="2200" b="1" i="1" dirty="0" smtClean="0"/>
              <a:t>Rubric for Online Instruction (ROI) </a:t>
            </a:r>
            <a:r>
              <a:rPr lang="en-US" sz="2200" i="1" dirty="0" smtClean="0"/>
              <a:t>from California State U-Chico: </a:t>
            </a:r>
            <a:r>
              <a:rPr lang="en-US" sz="2200" i="1" dirty="0" smtClean="0">
                <a:hlinkClick r:id="rId4"/>
              </a:rPr>
              <a:t>http://www.csuchico.edu/celt/roi/index.shtml</a:t>
            </a:r>
            <a:endParaRPr lang="en-US" sz="2200" i="1"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latin typeface="Book Antiqua" pitchFamily="18" charset="0"/>
              </a:rPr>
              <a:t>Our </a:t>
            </a:r>
            <a:r>
              <a:rPr lang="en-US" b="1" dirty="0">
                <a:solidFill>
                  <a:srgbClr val="0070C0"/>
                </a:solidFill>
                <a:latin typeface="Book Antiqua" pitchFamily="18" charset="0"/>
              </a:rPr>
              <a:t>C</a:t>
            </a:r>
            <a:r>
              <a:rPr lang="en-US" b="1" dirty="0" smtClean="0">
                <a:solidFill>
                  <a:srgbClr val="0070C0"/>
                </a:solidFill>
                <a:latin typeface="Book Antiqua" pitchFamily="18" charset="0"/>
              </a:rPr>
              <a:t>ollaborative Approach </a:t>
            </a:r>
            <a:endParaRPr lang="en-US" b="1" i="1" dirty="0">
              <a:solidFill>
                <a:srgbClr val="0070C0"/>
              </a:solidFill>
              <a:latin typeface="Book Antiqua" pitchFamily="18" charset="0"/>
            </a:endParaRPr>
          </a:p>
        </p:txBody>
      </p:sp>
      <p:graphicFrame>
        <p:nvGraphicFramePr>
          <p:cNvPr id="5" name="Content Placeholder 5"/>
          <p:cNvGraphicFramePr>
            <a:graphicFrameLocks noGrp="1"/>
          </p:cNvGraphicFramePr>
          <p:nvPr>
            <p:ph sz="half" idx="1"/>
          </p:nvPr>
        </p:nvGraphicFramePr>
        <p:xfrm>
          <a:off x="457200" y="1295400"/>
          <a:ext cx="4114800" cy="5480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sz="half" idx="2"/>
          </p:nvPr>
        </p:nvSpPr>
        <p:spPr/>
        <p:txBody>
          <a:bodyPr/>
          <a:lstStyle/>
          <a:p>
            <a:pPr lvl="0">
              <a:buNone/>
            </a:pPr>
            <a:r>
              <a:rPr lang="en-US" dirty="0" smtClean="0"/>
              <a:t> </a:t>
            </a:r>
          </a:p>
          <a:p>
            <a:endParaRPr lang="en-US" dirty="0"/>
          </a:p>
        </p:txBody>
      </p:sp>
      <p:graphicFrame>
        <p:nvGraphicFramePr>
          <p:cNvPr id="6" name="Content Placeholder 6"/>
          <p:cNvGraphicFramePr>
            <a:graphicFrameLocks/>
          </p:cNvGraphicFramePr>
          <p:nvPr/>
        </p:nvGraphicFramePr>
        <p:xfrm>
          <a:off x="4724400" y="1828800"/>
          <a:ext cx="4114800" cy="441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1600200" y="3581400"/>
            <a:ext cx="1752600" cy="830997"/>
          </a:xfrm>
          <a:prstGeom prst="rect">
            <a:avLst/>
          </a:prstGeom>
          <a:noFill/>
        </p:spPr>
        <p:txBody>
          <a:bodyPr wrap="square" rtlCol="0">
            <a:spAutoFit/>
          </a:bodyPr>
          <a:lstStyle/>
          <a:p>
            <a:r>
              <a:rPr lang="en-US" sz="2400" i="1" dirty="0" smtClean="0"/>
              <a:t>A quality course will</a:t>
            </a:r>
            <a:endParaRPr lang="en-US" sz="2400" i="1" dirty="0"/>
          </a:p>
        </p:txBody>
      </p:sp>
      <p:sp>
        <p:nvSpPr>
          <p:cNvPr id="10" name="TextBox 9"/>
          <p:cNvSpPr txBox="1"/>
          <p:nvPr/>
        </p:nvSpPr>
        <p:spPr>
          <a:xfrm>
            <a:off x="5791200" y="3505200"/>
            <a:ext cx="1828800" cy="830997"/>
          </a:xfrm>
          <a:prstGeom prst="rect">
            <a:avLst/>
          </a:prstGeom>
          <a:noFill/>
        </p:spPr>
        <p:txBody>
          <a:bodyPr wrap="square" rtlCol="0">
            <a:spAutoFit/>
          </a:bodyPr>
          <a:lstStyle/>
          <a:p>
            <a:r>
              <a:rPr lang="en-US" sz="2400" i="1" dirty="0" smtClean="0"/>
              <a:t>  </a:t>
            </a:r>
            <a:r>
              <a:rPr lang="en-US" sz="2400" i="1" dirty="0" err="1" smtClean="0"/>
              <a:t>CCCOnline</a:t>
            </a:r>
            <a:r>
              <a:rPr lang="en-US" sz="2400" i="1" dirty="0" smtClean="0"/>
              <a:t>         Teams</a:t>
            </a:r>
            <a:endParaRPr lang="en-US" sz="24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EDzabic\Local Settings\Temporary Internet Files\Content.IE5\54IG2IBA\MP900177891[1].jpg"/>
          <p:cNvPicPr>
            <a:picLocks noChangeAspect="1" noChangeArrowheads="1"/>
          </p:cNvPicPr>
          <p:nvPr/>
        </p:nvPicPr>
        <p:blipFill>
          <a:blip r:embed="rId2" cstate="print"/>
          <a:srcRect/>
          <a:stretch>
            <a:fillRect/>
          </a:stretch>
        </p:blipFill>
        <p:spPr bwMode="auto">
          <a:xfrm>
            <a:off x="5029200" y="4038600"/>
            <a:ext cx="3657600" cy="2438400"/>
          </a:xfrm>
          <a:prstGeom prst="rect">
            <a:avLst/>
          </a:prstGeom>
          <a:noFill/>
        </p:spPr>
      </p:pic>
      <p:sp>
        <p:nvSpPr>
          <p:cNvPr id="2" name="Title 1"/>
          <p:cNvSpPr>
            <a:spLocks noGrp="1"/>
          </p:cNvSpPr>
          <p:nvPr>
            <p:ph type="title"/>
          </p:nvPr>
        </p:nvSpPr>
        <p:spPr/>
        <p:txBody>
          <a:bodyPr>
            <a:normAutofit fontScale="90000"/>
          </a:bodyPr>
          <a:lstStyle/>
          <a:p>
            <a:r>
              <a:rPr lang="en-US" b="1" dirty="0" smtClean="0">
                <a:solidFill>
                  <a:srgbClr val="0070C0"/>
                </a:solidFill>
                <a:latin typeface="Book Antiqua" pitchFamily="18" charset="0"/>
              </a:rPr>
              <a:t>CCCO’s Quality Assurance Program Goals</a:t>
            </a:r>
            <a:endParaRPr lang="en-US" b="1" dirty="0">
              <a:solidFill>
                <a:srgbClr val="0070C0"/>
              </a:solidFill>
              <a:latin typeface="Book Antiqua" pitchFamily="18" charset="0"/>
            </a:endParaRPr>
          </a:p>
        </p:txBody>
      </p:sp>
      <p:sp>
        <p:nvSpPr>
          <p:cNvPr id="3" name="Content Placeholder 2"/>
          <p:cNvSpPr>
            <a:spLocks noGrp="1"/>
          </p:cNvSpPr>
          <p:nvPr>
            <p:ph idx="1"/>
          </p:nvPr>
        </p:nvSpPr>
        <p:spPr/>
        <p:txBody>
          <a:bodyPr/>
          <a:lstStyle/>
          <a:p>
            <a:r>
              <a:rPr lang="en-US" dirty="0"/>
              <a:t>E</a:t>
            </a:r>
            <a:r>
              <a:rPr lang="en-US" dirty="0" smtClean="0"/>
              <a:t>ncourage excellence in online classrooms</a:t>
            </a:r>
          </a:p>
          <a:p>
            <a:r>
              <a:rPr lang="en-US" dirty="0" smtClean="0"/>
              <a:t>Foster consistency across courses</a:t>
            </a:r>
          </a:p>
          <a:p>
            <a:r>
              <a:rPr lang="en-US" dirty="0"/>
              <a:t>P</a:t>
            </a:r>
            <a:r>
              <a:rPr lang="en-US" dirty="0" smtClean="0"/>
              <a:t>rovide documentation for Chairs &amp; Associate Deans to advise instructors</a:t>
            </a:r>
          </a:p>
          <a:p>
            <a:pPr lvl="1"/>
            <a:r>
              <a:rPr lang="en-US" dirty="0" smtClean="0"/>
              <a:t>Areas for improvement</a:t>
            </a:r>
            <a:endParaRPr lang="en-US" dirty="0"/>
          </a:p>
          <a:p>
            <a:pPr lvl="1"/>
            <a:r>
              <a:rPr lang="en-US" dirty="0" smtClean="0"/>
              <a:t>Exemplary teaching</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C0"/>
                </a:solidFill>
                <a:latin typeface="Book Antiqua" pitchFamily="18" charset="0"/>
              </a:rPr>
              <a:t>Before the Semester Starts</a:t>
            </a:r>
            <a:endParaRPr lang="en-US" b="1" dirty="0">
              <a:solidFill>
                <a:srgbClr val="0070C0"/>
              </a:solidFill>
              <a:latin typeface="Book Antiqua" pitchFamily="18" charset="0"/>
            </a:endParaRPr>
          </a:p>
        </p:txBody>
      </p:sp>
      <p:sp>
        <p:nvSpPr>
          <p:cNvPr id="3" name="Content Placeholder 2"/>
          <p:cNvSpPr>
            <a:spLocks noGrp="1"/>
          </p:cNvSpPr>
          <p:nvPr>
            <p:ph idx="1"/>
          </p:nvPr>
        </p:nvSpPr>
        <p:spPr/>
        <p:txBody>
          <a:bodyPr/>
          <a:lstStyle/>
          <a:p>
            <a:pPr>
              <a:buNone/>
            </a:pPr>
            <a:r>
              <a:rPr lang="en-US" b="1" dirty="0" smtClean="0"/>
              <a:t>First-day checks</a:t>
            </a:r>
          </a:p>
          <a:p>
            <a:r>
              <a:rPr lang="en-US" dirty="0" smtClean="0"/>
              <a:t>Program Chairs perform these checks</a:t>
            </a:r>
          </a:p>
          <a:p>
            <a:r>
              <a:rPr lang="en-US" dirty="0"/>
              <a:t>E</a:t>
            </a:r>
            <a:r>
              <a:rPr lang="en-US" dirty="0" smtClean="0"/>
              <a:t>very course reviewed</a:t>
            </a:r>
          </a:p>
          <a:p>
            <a:r>
              <a:rPr lang="en-US" dirty="0" smtClean="0"/>
              <a:t>Corresponds to </a:t>
            </a:r>
            <a:r>
              <a:rPr lang="en-US" dirty="0" smtClean="0">
                <a:hlinkClick r:id="rId2"/>
              </a:rPr>
              <a:t>Course Readiness Checklist</a:t>
            </a:r>
            <a:endParaRPr lang="en-US" dirty="0" smtClean="0"/>
          </a:p>
          <a:p>
            <a:r>
              <a:rPr lang="en-US" dirty="0" smtClean="0"/>
              <a:t>Communication between instructors and Chairs is essential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71463" y="685800"/>
            <a:ext cx="860107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C:\Documents and Settings\EDzabic\Local Settings\Temporary Internet Files\Content.IE5\MJMZYR0A\MP900408984[1].jpg"/>
          <p:cNvPicPr>
            <a:picLocks noChangeAspect="1" noChangeArrowheads="1"/>
          </p:cNvPicPr>
          <p:nvPr/>
        </p:nvPicPr>
        <p:blipFill>
          <a:blip r:embed="rId3" cstate="print"/>
          <a:srcRect/>
          <a:stretch>
            <a:fillRect/>
          </a:stretch>
        </p:blipFill>
        <p:spPr bwMode="auto">
          <a:xfrm>
            <a:off x="4648200" y="3429000"/>
            <a:ext cx="4038600" cy="3200400"/>
          </a:xfrm>
          <a:prstGeom prst="rect">
            <a:avLst/>
          </a:prstGeom>
          <a:noFill/>
        </p:spPr>
      </p:pic>
      <p:sp>
        <p:nvSpPr>
          <p:cNvPr id="2" name="Title 1"/>
          <p:cNvSpPr>
            <a:spLocks noGrp="1"/>
          </p:cNvSpPr>
          <p:nvPr>
            <p:ph type="title"/>
          </p:nvPr>
        </p:nvSpPr>
        <p:spPr>
          <a:xfrm>
            <a:off x="381000" y="228600"/>
            <a:ext cx="8229600" cy="1143000"/>
          </a:xfrm>
        </p:spPr>
        <p:txBody>
          <a:bodyPr>
            <a:normAutofit fontScale="90000"/>
          </a:bodyPr>
          <a:lstStyle/>
          <a:p>
            <a:r>
              <a:rPr lang="en-US" b="1" dirty="0" smtClean="0">
                <a:solidFill>
                  <a:srgbClr val="0070C0"/>
                </a:solidFill>
                <a:latin typeface="Book Antiqua" pitchFamily="18" charset="0"/>
              </a:rPr>
              <a:t/>
            </a:r>
            <a:br>
              <a:rPr lang="en-US" b="1" dirty="0" smtClean="0">
                <a:solidFill>
                  <a:srgbClr val="0070C0"/>
                </a:solidFill>
                <a:latin typeface="Book Antiqua" pitchFamily="18" charset="0"/>
              </a:rPr>
            </a:br>
            <a:r>
              <a:rPr lang="en-US" b="1" dirty="0" smtClean="0">
                <a:solidFill>
                  <a:srgbClr val="0070C0"/>
                </a:solidFill>
                <a:latin typeface="Book Antiqua" pitchFamily="18" charset="0"/>
              </a:rPr>
              <a:t/>
            </a:r>
            <a:br>
              <a:rPr lang="en-US" b="1" dirty="0" smtClean="0">
                <a:solidFill>
                  <a:srgbClr val="0070C0"/>
                </a:solidFill>
                <a:latin typeface="Book Antiqua" pitchFamily="18" charset="0"/>
              </a:rPr>
            </a:br>
            <a:r>
              <a:rPr lang="en-US" sz="4400" b="1" dirty="0" smtClean="0">
                <a:solidFill>
                  <a:srgbClr val="0070C0"/>
                </a:solidFill>
                <a:latin typeface="Book Antiqua" pitchFamily="18" charset="0"/>
              </a:rPr>
              <a:t>Start of the Semester</a:t>
            </a:r>
            <a:endParaRPr lang="en-US" sz="4400" b="1" dirty="0">
              <a:solidFill>
                <a:srgbClr val="0070C0"/>
              </a:solidFill>
              <a:latin typeface="Book Antiqua" pitchFamily="18" charset="0"/>
            </a:endParaRPr>
          </a:p>
        </p:txBody>
      </p:sp>
      <p:sp>
        <p:nvSpPr>
          <p:cNvPr id="3" name="Content Placeholder 2"/>
          <p:cNvSpPr>
            <a:spLocks noGrp="1"/>
          </p:cNvSpPr>
          <p:nvPr>
            <p:ph idx="1"/>
          </p:nvPr>
        </p:nvSpPr>
        <p:spPr/>
        <p:txBody>
          <a:bodyPr/>
          <a:lstStyle/>
          <a:p>
            <a:r>
              <a:rPr lang="en-US" b="1" dirty="0" smtClean="0"/>
              <a:t>Administrative reviews </a:t>
            </a:r>
            <a:r>
              <a:rPr lang="en-US" dirty="0" smtClean="0"/>
              <a:t>for new instructors</a:t>
            </a:r>
          </a:p>
          <a:p>
            <a:r>
              <a:rPr lang="en-US" dirty="0" smtClean="0"/>
              <a:t>Correspond to </a:t>
            </a:r>
            <a:r>
              <a:rPr lang="en-US" dirty="0" smtClean="0">
                <a:hlinkClick r:id="rId4"/>
              </a:rPr>
              <a:t>Threaded Discussion QA Rubric</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Book Antiqua" pitchFamily="18" charset="0"/>
              </a:rPr>
              <a:t>During the Semester</a:t>
            </a:r>
            <a:endParaRPr lang="en-US" b="1" dirty="0">
              <a:solidFill>
                <a:srgbClr val="0070C0"/>
              </a:solidFill>
              <a:latin typeface="Book Antiqua" pitchFamily="18" charset="0"/>
            </a:endParaRPr>
          </a:p>
        </p:txBody>
      </p:sp>
      <p:sp>
        <p:nvSpPr>
          <p:cNvPr id="3" name="Content Placeholder 2"/>
          <p:cNvSpPr>
            <a:spLocks noGrp="1"/>
          </p:cNvSpPr>
          <p:nvPr>
            <p:ph idx="1"/>
          </p:nvPr>
        </p:nvSpPr>
        <p:spPr/>
        <p:txBody>
          <a:bodyPr/>
          <a:lstStyle/>
          <a:p>
            <a:r>
              <a:rPr lang="en-US" b="1" dirty="0" smtClean="0"/>
              <a:t>Full Quality Assurance evaluations</a:t>
            </a:r>
          </a:p>
          <a:p>
            <a:r>
              <a:rPr lang="en-US" dirty="0" smtClean="0"/>
              <a:t>For every instructor once/year</a:t>
            </a:r>
          </a:p>
          <a:p>
            <a:pPr lvl="1"/>
            <a:r>
              <a:rPr lang="en-US" i="1" dirty="0" smtClean="0"/>
              <a:t>New instructors: evaluated first two semesters</a:t>
            </a:r>
          </a:p>
          <a:p>
            <a:pPr lvl="1"/>
            <a:r>
              <a:rPr lang="en-US" i="1" dirty="0" smtClean="0"/>
              <a:t>Instructors with N mark(s) evaluated the following semester</a:t>
            </a:r>
          </a:p>
          <a:p>
            <a:pPr lvl="1"/>
            <a:r>
              <a:rPr lang="en-US" i="1" dirty="0" smtClean="0"/>
              <a:t>Chairs’ special requests evaluated</a:t>
            </a:r>
          </a:p>
          <a:p>
            <a:r>
              <a:rPr lang="en-US" dirty="0" smtClean="0"/>
              <a:t>Corresponds to </a:t>
            </a:r>
            <a:r>
              <a:rPr lang="en-US" dirty="0" smtClean="0">
                <a:hlinkClick r:id="rId2"/>
              </a:rPr>
              <a:t>Threaded Discussion QA Rubric</a:t>
            </a:r>
            <a:endParaRPr lang="en-US" dirty="0" smtClean="0"/>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1982</TotalTime>
  <Words>780</Words>
  <Application>Microsoft Office PowerPoint</Application>
  <PresentationFormat>On-screen Show (4:3)</PresentationFormat>
  <Paragraphs>161</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Urban</vt:lpstr>
      <vt:lpstr>     Quality Assurance 101</vt:lpstr>
      <vt:lpstr>We Will Cover Today . . . </vt:lpstr>
      <vt:lpstr>A Quality Online Course Will</vt:lpstr>
      <vt:lpstr>Our Collaborative Approach </vt:lpstr>
      <vt:lpstr>CCCO’s Quality Assurance Program Goals</vt:lpstr>
      <vt:lpstr>Before the Semester Starts</vt:lpstr>
      <vt:lpstr>Slide 7</vt:lpstr>
      <vt:lpstr>  Start of the Semester</vt:lpstr>
      <vt:lpstr>During the Semester</vt:lpstr>
      <vt:lpstr>Slide 10</vt:lpstr>
      <vt:lpstr>Evaluation Path (for both administrative &amp; full QA reviews)</vt:lpstr>
      <vt:lpstr>Contesting an Evaluation</vt:lpstr>
      <vt:lpstr>Support for Instructors</vt:lpstr>
      <vt:lpstr>Quality Assurance Activity </vt:lpstr>
      <vt:lpstr>Qualitative Criterion on Rubric</vt:lpstr>
      <vt:lpstr>Qualitative Criterion on Rubric</vt:lpstr>
      <vt:lpstr>Qualitative Criterion on Rubric</vt:lpstr>
      <vt:lpstr>Qualitative Criterion on Rubric</vt:lpstr>
      <vt:lpstr>Let’s Look at the Following Excerpts for . . . </vt:lpstr>
      <vt:lpstr>Slide 20</vt:lpstr>
      <vt:lpstr>Slide 21</vt:lpstr>
      <vt:lpstr>Moving into the Other Class. . . </vt:lpstr>
      <vt:lpstr>Slide 23</vt:lpstr>
      <vt:lpstr>Slide 24</vt:lpstr>
      <vt:lpstr>Questions? </vt:lpstr>
    </vt:vector>
  </TitlesOfParts>
  <Company>CCCS-IT Client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Assurance Overview</dc:title>
  <dc:creator>edzabic</dc:creator>
  <cp:lastModifiedBy>edzabic</cp:lastModifiedBy>
  <cp:revision>190</cp:revision>
  <dcterms:created xsi:type="dcterms:W3CDTF">2011-09-21T15:48:15Z</dcterms:created>
  <dcterms:modified xsi:type="dcterms:W3CDTF">2013-09-17T20:47:05Z</dcterms:modified>
</cp:coreProperties>
</file>